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71" r:id="rId7"/>
    <p:sldId id="268" r:id="rId8"/>
    <p:sldId id="272" r:id="rId9"/>
    <p:sldId id="265" r:id="rId10"/>
    <p:sldId id="264"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34042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193567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30125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3399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97924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70008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38998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434077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64321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689495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5F61C9-5BDC-40D9-9A17-F87F02DCE3D4}" type="datetimeFigureOut">
              <a:rPr lang="en-US" smtClean="0"/>
              <a:t>10/19/2017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B9EBCE-1E68-42BF-8AE8-1F69234246FB}" type="slidenum">
              <a:rPr lang="en-US" smtClean="0"/>
              <a:t>‹#›</a:t>
            </a:fld>
            <a:endParaRPr lang="en-US" dirty="0"/>
          </a:p>
        </p:txBody>
      </p:sp>
    </p:spTree>
    <p:extLst>
      <p:ext uri="{BB962C8B-B14F-4D97-AF65-F5344CB8AC3E}">
        <p14:creationId xmlns:p14="http://schemas.microsoft.com/office/powerpoint/2010/main" val="176351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F61C9-5BDC-40D9-9A17-F87F02DCE3D4}" type="datetimeFigureOut">
              <a:rPr lang="en-US" smtClean="0"/>
              <a:t>10/19/2017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9EBCE-1E68-42BF-8AE8-1F69234246FB}" type="slidenum">
              <a:rPr lang="en-US" smtClean="0"/>
              <a:t>‹#›</a:t>
            </a:fld>
            <a:endParaRPr lang="en-US" dirty="0"/>
          </a:p>
        </p:txBody>
      </p:sp>
    </p:spTree>
    <p:extLst>
      <p:ext uri="{BB962C8B-B14F-4D97-AF65-F5344CB8AC3E}">
        <p14:creationId xmlns:p14="http://schemas.microsoft.com/office/powerpoint/2010/main" val="2554890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Excel_Worksheet2.xls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2017 Proposed Levy</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Dr. Glenn Schlichting</a:t>
            </a:r>
          </a:p>
          <a:p>
            <a:r>
              <a:rPr lang="en-US" dirty="0" smtClean="0"/>
              <a:t>Superintendent</a:t>
            </a:r>
          </a:p>
          <a:p>
            <a:r>
              <a:rPr lang="en-US" dirty="0" smtClean="0"/>
              <a:t>Steven Bahn</a:t>
            </a:r>
          </a:p>
          <a:p>
            <a:r>
              <a:rPr lang="en-US" dirty="0" smtClean="0"/>
              <a:t>Assistant Superintendent</a:t>
            </a:r>
          </a:p>
          <a:p>
            <a:r>
              <a:rPr lang="en-US" dirty="0" smtClean="0"/>
              <a:t>Yasmine Dada</a:t>
            </a:r>
          </a:p>
          <a:p>
            <a:r>
              <a:rPr lang="en-US" dirty="0" smtClean="0"/>
              <a:t>Interim Business Manager</a:t>
            </a:r>
            <a:endParaRPr lang="en-US" dirty="0"/>
          </a:p>
          <a:p>
            <a:r>
              <a:rPr lang="en-US" dirty="0" smtClean="0"/>
              <a:t>October 2017</a:t>
            </a:r>
            <a:endParaRPr lang="en-US" dirty="0"/>
          </a:p>
        </p:txBody>
      </p:sp>
    </p:spTree>
    <p:extLst>
      <p:ext uri="{BB962C8B-B14F-4D97-AF65-F5344CB8AC3E}">
        <p14:creationId xmlns:p14="http://schemas.microsoft.com/office/powerpoint/2010/main" val="1545178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CPI EAV &amp; TAX RATE</a:t>
            </a:r>
            <a:endParaRPr lang="en-US" dirty="0"/>
          </a:p>
        </p:txBody>
      </p:sp>
      <p:sp>
        <p:nvSpPr>
          <p:cNvPr id="5" name="Content Placeholder 4"/>
          <p:cNvSpPr>
            <a:spLocks noGrp="1"/>
          </p:cNvSpPr>
          <p:nvPr>
            <p:ph idx="1"/>
          </p:nvPr>
        </p:nvSpPr>
        <p:spPr/>
        <p:txBody>
          <a:bodyPr/>
          <a:lstStyle/>
          <a:p>
            <a:r>
              <a:rPr lang="en-US" dirty="0" smtClean="0"/>
              <a:t>The Total EAV in the District determines the tax rate. </a:t>
            </a:r>
          </a:p>
          <a:p>
            <a:r>
              <a:rPr lang="en-US" dirty="0" smtClean="0"/>
              <a:t>If the EAV decreases, the tax rate will increase to ensure the school district receives the dollars it is entitled to.</a:t>
            </a:r>
          </a:p>
          <a:p>
            <a:r>
              <a:rPr lang="en-US" dirty="0" smtClean="0"/>
              <a:t>If the EAV increases, the tax rate will decrease to ensure the school district receives the dollars it is entitled to. </a:t>
            </a:r>
          </a:p>
          <a:p>
            <a:endParaRPr lang="en-US" dirty="0"/>
          </a:p>
        </p:txBody>
      </p:sp>
    </p:spTree>
    <p:extLst>
      <p:ext uri="{BB962C8B-B14F-4D97-AF65-F5344CB8AC3E}">
        <p14:creationId xmlns:p14="http://schemas.microsoft.com/office/powerpoint/2010/main" val="873959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Impacting the Tax Bill</a:t>
            </a:r>
            <a:endParaRPr lang="en-US" dirty="0"/>
          </a:p>
        </p:txBody>
      </p:sp>
      <p:sp>
        <p:nvSpPr>
          <p:cNvPr id="3" name="Content Placeholder 2"/>
          <p:cNvSpPr>
            <a:spLocks noGrp="1"/>
          </p:cNvSpPr>
          <p:nvPr>
            <p:ph idx="1"/>
          </p:nvPr>
        </p:nvSpPr>
        <p:spPr/>
        <p:txBody>
          <a:bodyPr>
            <a:normAutofit lnSpcReduction="10000"/>
          </a:bodyPr>
          <a:lstStyle/>
          <a:p>
            <a:r>
              <a:rPr lang="en-US" dirty="0" smtClean="0"/>
              <a:t>The percent change in your property tax bill is not a 1:1 relationship with the percent change in your property  value. Other factors also impact your tax bill:</a:t>
            </a:r>
          </a:p>
          <a:p>
            <a:pPr lvl="1"/>
            <a:r>
              <a:rPr lang="en-US" dirty="0" smtClean="0"/>
              <a:t>Did your homeowners exemption amount change from the prior year ?</a:t>
            </a:r>
          </a:p>
          <a:p>
            <a:pPr lvl="1"/>
            <a:r>
              <a:rPr lang="en-US" dirty="0" smtClean="0"/>
              <a:t>Are you receiving all the money saving exemptions to which you are entitled ?</a:t>
            </a:r>
          </a:p>
          <a:p>
            <a:pPr lvl="1"/>
            <a:r>
              <a:rPr lang="en-US" dirty="0" smtClean="0"/>
              <a:t>What are the changes in your EAV as compared to other taxable properties in the community?</a:t>
            </a:r>
            <a:endParaRPr lang="en-US" dirty="0"/>
          </a:p>
        </p:txBody>
      </p:sp>
    </p:spTree>
    <p:extLst>
      <p:ext uri="{BB962C8B-B14F-4D97-AF65-F5344CB8AC3E}">
        <p14:creationId xmlns:p14="http://schemas.microsoft.com/office/powerpoint/2010/main" val="401157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Levy</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algn="ctr"/>
            <a:r>
              <a:rPr lang="en-US" dirty="0" smtClean="0"/>
              <a:t>Any Questions ?</a:t>
            </a:r>
            <a:endParaRPr lang="en-US" dirty="0"/>
          </a:p>
        </p:txBody>
      </p:sp>
    </p:spTree>
    <p:extLst>
      <p:ext uri="{BB962C8B-B14F-4D97-AF65-F5344CB8AC3E}">
        <p14:creationId xmlns:p14="http://schemas.microsoft.com/office/powerpoint/2010/main" val="3639316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Levy Terms</a:t>
            </a:r>
            <a:endParaRPr lang="en-US" dirty="0"/>
          </a:p>
        </p:txBody>
      </p:sp>
      <p:sp>
        <p:nvSpPr>
          <p:cNvPr id="3" name="Content Placeholder 2"/>
          <p:cNvSpPr>
            <a:spLocks noGrp="1"/>
          </p:cNvSpPr>
          <p:nvPr>
            <p:ph idx="1"/>
          </p:nvPr>
        </p:nvSpPr>
        <p:spPr/>
        <p:txBody>
          <a:bodyPr/>
          <a:lstStyle/>
          <a:p>
            <a:r>
              <a:rPr lang="en-US" dirty="0" smtClean="0"/>
              <a:t>CPI= US Department of Labor, Consumer Price Index. 12 month percent change for the month of December</a:t>
            </a:r>
          </a:p>
          <a:p>
            <a:pPr lvl="1"/>
            <a:r>
              <a:rPr lang="en-US" dirty="0" smtClean="0"/>
              <a:t>2016                2.10%  </a:t>
            </a:r>
          </a:p>
          <a:p>
            <a:pPr lvl="1"/>
            <a:r>
              <a:rPr lang="en-US" dirty="0" smtClean="0"/>
              <a:t>2015		  .70%</a:t>
            </a:r>
          </a:p>
          <a:p>
            <a:pPr lvl="1"/>
            <a:r>
              <a:rPr lang="en-US" dirty="0" smtClean="0"/>
              <a:t>2014		  .80%</a:t>
            </a:r>
          </a:p>
          <a:p>
            <a:pPr lvl="1"/>
            <a:r>
              <a:rPr lang="en-US" dirty="0" smtClean="0"/>
              <a:t>2013		1.50%</a:t>
            </a:r>
          </a:p>
          <a:p>
            <a:pPr lvl="1"/>
            <a:r>
              <a:rPr lang="en-US" dirty="0" smtClean="0"/>
              <a:t>2012                1.70%		 </a:t>
            </a:r>
          </a:p>
          <a:p>
            <a:endParaRPr lang="en-US" dirty="0"/>
          </a:p>
        </p:txBody>
      </p:sp>
    </p:spTree>
    <p:extLst>
      <p:ext uri="{BB962C8B-B14F-4D97-AF65-F5344CB8AC3E}">
        <p14:creationId xmlns:p14="http://schemas.microsoft.com/office/powerpoint/2010/main" val="284517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2017 Levy Terms</a:t>
            </a:r>
            <a:endParaRPr lang="en-US" sz="3600" dirty="0"/>
          </a:p>
        </p:txBody>
      </p:sp>
      <p:sp>
        <p:nvSpPr>
          <p:cNvPr id="3" name="Content Placeholder 2"/>
          <p:cNvSpPr>
            <a:spLocks noGrp="1"/>
          </p:cNvSpPr>
          <p:nvPr>
            <p:ph idx="1"/>
          </p:nvPr>
        </p:nvSpPr>
        <p:spPr>
          <a:xfrm>
            <a:off x="228600" y="1600200"/>
            <a:ext cx="8458200" cy="4525963"/>
          </a:xfrm>
        </p:spPr>
        <p:txBody>
          <a:bodyPr>
            <a:normAutofit fontScale="77500" lnSpcReduction="20000"/>
          </a:bodyPr>
          <a:lstStyle/>
          <a:p>
            <a:pPr marL="0" indent="0">
              <a:buNone/>
            </a:pPr>
            <a:r>
              <a:rPr lang="en-US" sz="2800" b="1" dirty="0" smtClean="0"/>
              <a:t>EAV</a:t>
            </a:r>
            <a:r>
              <a:rPr lang="en-US" sz="2800" dirty="0" smtClean="0"/>
              <a:t>  		Equalized Assessed Value – Value of  Property			</a:t>
            </a:r>
            <a:r>
              <a:rPr lang="en-US" sz="2800" dirty="0"/>
              <a:t>	</a:t>
            </a:r>
            <a:r>
              <a:rPr lang="en-US" sz="2800" dirty="0" smtClean="0"/>
              <a:t> is determined by the County  Assessor.				</a:t>
            </a:r>
          </a:p>
          <a:p>
            <a:pPr marL="0" indent="0">
              <a:buNone/>
            </a:pPr>
            <a:r>
              <a:rPr lang="en-US" sz="2800" b="1" dirty="0" smtClean="0"/>
              <a:t>Extension</a:t>
            </a:r>
            <a:r>
              <a:rPr lang="en-US" sz="2800" dirty="0" smtClean="0"/>
              <a:t>	Total of Taxes billed to property 	owners					</a:t>
            </a:r>
          </a:p>
          <a:p>
            <a:pPr marL="0" indent="0">
              <a:buNone/>
            </a:pPr>
            <a:r>
              <a:rPr lang="en-US" sz="2800" b="1" dirty="0" smtClean="0"/>
              <a:t>Limiting Rate</a:t>
            </a:r>
            <a:r>
              <a:rPr lang="en-US" sz="2800" dirty="0" smtClean="0"/>
              <a:t>	This is the maximum tax rate for all non debt				 funds in a tax capped district . The increase to 			 	 existing  property is limited to the CPI or 5% , which 			 ever is less of the prior 	year’s extension. New property 			 is taxed at the full taxing rate of the taxing district 					</a:t>
            </a:r>
          </a:p>
          <a:p>
            <a:pPr marL="0" indent="0">
              <a:buNone/>
            </a:pPr>
            <a:r>
              <a:rPr lang="en-US" sz="2800" b="1" dirty="0" smtClean="0"/>
              <a:t>Limiting </a:t>
            </a:r>
          </a:p>
          <a:p>
            <a:pPr marL="0" indent="0">
              <a:buNone/>
            </a:pPr>
            <a:r>
              <a:rPr lang="en-US" sz="2800" b="1" dirty="0" smtClean="0"/>
              <a:t>Formula</a:t>
            </a:r>
            <a:r>
              <a:rPr lang="en-US" sz="2800" dirty="0" smtClean="0"/>
              <a:t>	</a:t>
            </a:r>
            <a:r>
              <a:rPr lang="en-US" sz="2800" u="sng" dirty="0" smtClean="0"/>
              <a:t>Prior year extension x (1 +CPI) = Limiting Rate</a:t>
            </a:r>
          </a:p>
          <a:p>
            <a:pPr marL="0" indent="0">
              <a:buNone/>
            </a:pPr>
            <a:r>
              <a:rPr lang="en-US" sz="2800" dirty="0" smtClean="0"/>
              <a:t>			EAV- New Property</a:t>
            </a:r>
            <a:endParaRPr lang="en-US" sz="2800" dirty="0"/>
          </a:p>
        </p:txBody>
      </p:sp>
    </p:spTree>
    <p:extLst>
      <p:ext uri="{BB962C8B-B14F-4D97-AF65-F5344CB8AC3E}">
        <p14:creationId xmlns:p14="http://schemas.microsoft.com/office/powerpoint/2010/main" val="241956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Levy Assumptions</a:t>
            </a:r>
            <a:endParaRPr lang="en-US" dirty="0"/>
          </a:p>
        </p:txBody>
      </p:sp>
      <p:sp>
        <p:nvSpPr>
          <p:cNvPr id="3" name="Content Placeholder 2"/>
          <p:cNvSpPr>
            <a:spLocks noGrp="1"/>
          </p:cNvSpPr>
          <p:nvPr>
            <p:ph idx="1"/>
          </p:nvPr>
        </p:nvSpPr>
        <p:spPr/>
        <p:txBody>
          <a:bodyPr/>
          <a:lstStyle/>
          <a:p>
            <a:r>
              <a:rPr lang="en-US" dirty="0" smtClean="0"/>
              <a:t>CPI                       	2.1%</a:t>
            </a:r>
          </a:p>
          <a:p>
            <a:r>
              <a:rPr lang="en-US" dirty="0" smtClean="0"/>
              <a:t>New Property     	$ 7,000,000</a:t>
            </a:r>
          </a:p>
          <a:p>
            <a:r>
              <a:rPr lang="en-US" dirty="0" smtClean="0"/>
              <a:t>Existing Property      Increase limited to CPI</a:t>
            </a:r>
          </a:p>
          <a:p>
            <a:r>
              <a:rPr lang="en-US" dirty="0" smtClean="0"/>
              <a:t>New property yields additional tax dollars above the existing property and is taxed at the full- assessed valuation when it first comes on the tax roles</a:t>
            </a:r>
            <a:endParaRPr lang="en-US" dirty="0"/>
          </a:p>
        </p:txBody>
      </p:sp>
    </p:spTree>
    <p:extLst>
      <p:ext uri="{BB962C8B-B14F-4D97-AF65-F5344CB8AC3E}">
        <p14:creationId xmlns:p14="http://schemas.microsoft.com/office/powerpoint/2010/main" val="34944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Levy</a:t>
            </a: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smtClean="0"/>
              <a:t>The district does not levy a tax based on a rate or an increase in rate. District 105 levies a tax based on a dollar amount, and that </a:t>
            </a:r>
            <a:r>
              <a:rPr lang="en-US" u="sng" dirty="0" smtClean="0"/>
              <a:t>dollar amount</a:t>
            </a:r>
            <a:r>
              <a:rPr lang="en-US" dirty="0" smtClean="0"/>
              <a:t> is limited to an increase each year in the Consumer Price Index or 5% whichever is less.</a:t>
            </a:r>
          </a:p>
          <a:p>
            <a:r>
              <a:rPr lang="en-US" dirty="0" smtClean="0"/>
              <a:t>To avoid the loss of current and future tax dollars for new property, the district projects high enough to capture all new property. Also, it prevents the district from losing future taxes due to Tax Cap Law.</a:t>
            </a:r>
          </a:p>
          <a:p>
            <a:r>
              <a:rPr lang="en-US" dirty="0" smtClean="0"/>
              <a:t>By estimating high , the district knows the County Clerk will reduce the levy by applying the Tax Cap Formula to the levy request, and will recalculate the levy extension.</a:t>
            </a:r>
            <a:endParaRPr lang="en-US" dirty="0"/>
          </a:p>
        </p:txBody>
      </p:sp>
    </p:spTree>
    <p:extLst>
      <p:ext uri="{BB962C8B-B14F-4D97-AF65-F5344CB8AC3E}">
        <p14:creationId xmlns:p14="http://schemas.microsoft.com/office/powerpoint/2010/main" val="13785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156678622"/>
              </p:ext>
            </p:extLst>
          </p:nvPr>
        </p:nvGraphicFramePr>
        <p:xfrm>
          <a:off x="533400" y="175369"/>
          <a:ext cx="8077199" cy="6508540"/>
        </p:xfrm>
        <a:graphic>
          <a:graphicData uri="http://schemas.openxmlformats.org/presentationml/2006/ole">
            <mc:AlternateContent xmlns:mc="http://schemas.openxmlformats.org/markup-compatibility/2006">
              <mc:Choice xmlns:v="urn:schemas-microsoft-com:vml" Requires="v">
                <p:oleObj spid="_x0000_s3090" name="Worksheet" r:id="rId4" imgW="8534451" imgH="6877098" progId="Excel.Sheet.12">
                  <p:embed/>
                </p:oleObj>
              </mc:Choice>
              <mc:Fallback>
                <p:oleObj name="Worksheet" r:id="rId4" imgW="8534451" imgH="6877098" progId="Excel.Sheet.12">
                  <p:embed/>
                  <p:pic>
                    <p:nvPicPr>
                      <p:cNvPr id="0" name=""/>
                      <p:cNvPicPr/>
                      <p:nvPr/>
                    </p:nvPicPr>
                    <p:blipFill>
                      <a:blip r:embed="rId5"/>
                      <a:stretch>
                        <a:fillRect/>
                      </a:stretch>
                    </p:blipFill>
                    <p:spPr>
                      <a:xfrm>
                        <a:off x="533400" y="175369"/>
                        <a:ext cx="8077199" cy="6508540"/>
                      </a:xfrm>
                      <a:prstGeom prst="rect">
                        <a:avLst/>
                      </a:prstGeom>
                    </p:spPr>
                  </p:pic>
                </p:oleObj>
              </mc:Fallback>
            </mc:AlternateContent>
          </a:graphicData>
        </a:graphic>
      </p:graphicFrame>
    </p:spTree>
    <p:extLst>
      <p:ext uri="{BB962C8B-B14F-4D97-AF65-F5344CB8AC3E}">
        <p14:creationId xmlns:p14="http://schemas.microsoft.com/office/powerpoint/2010/main" val="241357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800008125"/>
              </p:ext>
            </p:extLst>
          </p:nvPr>
        </p:nvGraphicFramePr>
        <p:xfrm>
          <a:off x="0" y="152400"/>
          <a:ext cx="9144000" cy="6629400"/>
        </p:xfrm>
        <a:graphic>
          <a:graphicData uri="http://schemas.openxmlformats.org/presentationml/2006/ole">
            <mc:AlternateContent xmlns:mc="http://schemas.openxmlformats.org/markup-compatibility/2006">
              <mc:Choice xmlns:v="urn:schemas-microsoft-com:vml" Requires="v">
                <p:oleObj spid="_x0000_s1043" name="Worksheet" r:id="rId4" imgW="10553633" imgH="6724585" progId="Excel.Sheet.8">
                  <p:embed/>
                </p:oleObj>
              </mc:Choice>
              <mc:Fallback>
                <p:oleObj name="Worksheet" r:id="rId4" imgW="10553633" imgH="6724585" progId="Excel.Sheet.8">
                  <p:embed/>
                  <p:pic>
                    <p:nvPicPr>
                      <p:cNvPr id="0" name=""/>
                      <p:cNvPicPr/>
                      <p:nvPr/>
                    </p:nvPicPr>
                    <p:blipFill>
                      <a:blip r:embed="rId5"/>
                      <a:stretch>
                        <a:fillRect/>
                      </a:stretch>
                    </p:blipFill>
                    <p:spPr>
                      <a:xfrm>
                        <a:off x="0" y="152400"/>
                        <a:ext cx="9144000" cy="6629400"/>
                      </a:xfrm>
                      <a:prstGeom prst="rect">
                        <a:avLst/>
                      </a:prstGeom>
                    </p:spPr>
                  </p:pic>
                </p:oleObj>
              </mc:Fallback>
            </mc:AlternateContent>
          </a:graphicData>
        </a:graphic>
      </p:graphicFrame>
    </p:spTree>
    <p:extLst>
      <p:ext uri="{BB962C8B-B14F-4D97-AF65-F5344CB8AC3E}">
        <p14:creationId xmlns:p14="http://schemas.microsoft.com/office/powerpoint/2010/main" val="798838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945025712"/>
              </p:ext>
            </p:extLst>
          </p:nvPr>
        </p:nvGraphicFramePr>
        <p:xfrm>
          <a:off x="0" y="76200"/>
          <a:ext cx="9144000" cy="6781800"/>
        </p:xfrm>
        <a:graphic>
          <a:graphicData uri="http://schemas.openxmlformats.org/presentationml/2006/ole">
            <mc:AlternateContent xmlns:mc="http://schemas.openxmlformats.org/markup-compatibility/2006">
              <mc:Choice xmlns:v="urn:schemas-microsoft-com:vml" Requires="v">
                <p:oleObj spid="_x0000_s4115" name="Worksheet" r:id="rId4" imgW="10106046" imgH="5067193" progId="Excel.Sheet.12">
                  <p:embed/>
                </p:oleObj>
              </mc:Choice>
              <mc:Fallback>
                <p:oleObj name="Worksheet" r:id="rId4" imgW="10106046" imgH="5067193" progId="Excel.Sheet.12">
                  <p:embed/>
                  <p:pic>
                    <p:nvPicPr>
                      <p:cNvPr id="0" name=""/>
                      <p:cNvPicPr/>
                      <p:nvPr/>
                    </p:nvPicPr>
                    <p:blipFill>
                      <a:blip r:embed="rId5"/>
                      <a:stretch>
                        <a:fillRect/>
                      </a:stretch>
                    </p:blipFill>
                    <p:spPr>
                      <a:xfrm>
                        <a:off x="0" y="76200"/>
                        <a:ext cx="9144000" cy="6781800"/>
                      </a:xfrm>
                      <a:prstGeom prst="rect">
                        <a:avLst/>
                      </a:prstGeom>
                    </p:spPr>
                  </p:pic>
                </p:oleObj>
              </mc:Fallback>
            </mc:AlternateContent>
          </a:graphicData>
        </a:graphic>
      </p:graphicFrame>
    </p:spTree>
    <p:extLst>
      <p:ext uri="{BB962C8B-B14F-4D97-AF65-F5344CB8AC3E}">
        <p14:creationId xmlns:p14="http://schemas.microsoft.com/office/powerpoint/2010/main" val="752933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2017 Tax Levy</a:t>
            </a:r>
            <a:endParaRPr lang="en-US" dirty="0"/>
          </a:p>
        </p:txBody>
      </p:sp>
      <p:sp>
        <p:nvSpPr>
          <p:cNvPr id="3" name="Content Placeholder 2"/>
          <p:cNvSpPr>
            <a:spLocks noGrp="1"/>
          </p:cNvSpPr>
          <p:nvPr>
            <p:ph idx="1"/>
          </p:nvPr>
        </p:nvSpPr>
        <p:spPr>
          <a:xfrm>
            <a:off x="457200" y="685800"/>
            <a:ext cx="8229600" cy="5440363"/>
          </a:xfrm>
        </p:spPr>
        <p:txBody>
          <a:bodyPr/>
          <a:lstStyle/>
          <a:p>
            <a:r>
              <a:rPr lang="en-US" dirty="0" smtClean="0"/>
              <a:t>For the 2016 levy, existing property is limited to the CPI of 2.1%. The increase of 4.31 % in the 2017 Levy Request also accounts for new property added to the tax rolls. </a:t>
            </a:r>
            <a:endParaRPr lang="en-US" dirty="0"/>
          </a:p>
        </p:txBody>
      </p:sp>
    </p:spTree>
    <p:extLst>
      <p:ext uri="{BB962C8B-B14F-4D97-AF65-F5344CB8AC3E}">
        <p14:creationId xmlns:p14="http://schemas.microsoft.com/office/powerpoint/2010/main" val="508784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363</Words>
  <Application>Microsoft Office PowerPoint</Application>
  <PresentationFormat>On-screen Show (4:3)</PresentationFormat>
  <Paragraphs>47</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Worksheet</vt:lpstr>
      <vt:lpstr>2017 Proposed Levy</vt:lpstr>
      <vt:lpstr>2017 Levy Terms</vt:lpstr>
      <vt:lpstr>2017 Levy Terms</vt:lpstr>
      <vt:lpstr>2017 Levy Assumptions</vt:lpstr>
      <vt:lpstr>2017 Levy</vt:lpstr>
      <vt:lpstr>PowerPoint Presentation</vt:lpstr>
      <vt:lpstr>PowerPoint Presentation</vt:lpstr>
      <vt:lpstr>PowerPoint Presentation</vt:lpstr>
      <vt:lpstr>2017 Tax Levy</vt:lpstr>
      <vt:lpstr>CPI EAV &amp; TAX RATE</vt:lpstr>
      <vt:lpstr>Factors Impacting the Tax Bill</vt:lpstr>
      <vt:lpstr>Proposed Levy</vt:lpstr>
    </vt:vector>
  </TitlesOfParts>
  <Company>LaGrange School District 105</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Proposed Levy</dc:title>
  <dc:creator>Dada, Yasmine</dc:creator>
  <cp:lastModifiedBy>Lenti, Kelly</cp:lastModifiedBy>
  <cp:revision>26</cp:revision>
  <cp:lastPrinted>2017-10-18T19:48:25Z</cp:lastPrinted>
  <dcterms:created xsi:type="dcterms:W3CDTF">2017-10-16T15:14:26Z</dcterms:created>
  <dcterms:modified xsi:type="dcterms:W3CDTF">2017-10-19T20:05:17Z</dcterms:modified>
</cp:coreProperties>
</file>