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058400" cy="77724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40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DASHBOARD LAST UPDATED: June</a:t>
            </a:r>
            <a:r>
              <a:rPr spc="-150" dirty="0"/>
              <a:t> </a:t>
            </a:r>
            <a:r>
              <a:rPr spc="-5" dirty="0"/>
              <a:t>2017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marR="5080" indent="27305">
              <a:lnSpc>
                <a:spcPts val="1150"/>
              </a:lnSpc>
              <a:spcBef>
                <a:spcPts val="80"/>
              </a:spcBef>
            </a:pPr>
            <a:r>
              <a:rPr spc="-5" dirty="0"/>
              <a:t>Not progressing toward target – top area of concern  Progressing but all targets are not</a:t>
            </a:r>
            <a:r>
              <a:rPr spc="25" dirty="0"/>
              <a:t> </a:t>
            </a:r>
            <a:r>
              <a:rPr dirty="0"/>
              <a:t>met</a:t>
            </a:r>
          </a:p>
          <a:p>
            <a:pPr marL="26034">
              <a:lnSpc>
                <a:spcPts val="1100"/>
              </a:lnSpc>
            </a:pPr>
            <a:r>
              <a:rPr spc="-5" dirty="0"/>
              <a:t>Progressing</a:t>
            </a:r>
            <a:r>
              <a:rPr dirty="0"/>
              <a:t> </a:t>
            </a:r>
            <a:r>
              <a:rPr spc="-5" dirty="0"/>
              <a:t>effectively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DASHBOARD LAST UPDATED: June</a:t>
            </a:r>
            <a:r>
              <a:rPr spc="-150" dirty="0"/>
              <a:t> </a:t>
            </a:r>
            <a:r>
              <a:rPr spc="-5" dirty="0"/>
              <a:t>2017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marR="5080" indent="27305">
              <a:lnSpc>
                <a:spcPts val="1150"/>
              </a:lnSpc>
              <a:spcBef>
                <a:spcPts val="80"/>
              </a:spcBef>
            </a:pPr>
            <a:r>
              <a:rPr spc="-5" dirty="0"/>
              <a:t>Not progressing toward target – top area of concern  Progressing but all targets are not</a:t>
            </a:r>
            <a:r>
              <a:rPr spc="25" dirty="0"/>
              <a:t> </a:t>
            </a:r>
            <a:r>
              <a:rPr dirty="0"/>
              <a:t>met</a:t>
            </a:r>
          </a:p>
          <a:p>
            <a:pPr marL="26034">
              <a:lnSpc>
                <a:spcPts val="1100"/>
              </a:lnSpc>
            </a:pPr>
            <a:r>
              <a:rPr spc="-5" dirty="0"/>
              <a:t>Progressing</a:t>
            </a:r>
            <a:r>
              <a:rPr dirty="0"/>
              <a:t> </a:t>
            </a:r>
            <a:r>
              <a:rPr spc="-5" dirty="0"/>
              <a:t>effectively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DASHBOARD LAST UPDATED: June</a:t>
            </a:r>
            <a:r>
              <a:rPr spc="-150" dirty="0"/>
              <a:t> </a:t>
            </a:r>
            <a:r>
              <a:rPr spc="-5" dirty="0"/>
              <a:t>2017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marR="5080" indent="27305">
              <a:lnSpc>
                <a:spcPts val="1150"/>
              </a:lnSpc>
              <a:spcBef>
                <a:spcPts val="80"/>
              </a:spcBef>
            </a:pPr>
            <a:r>
              <a:rPr spc="-5" dirty="0"/>
              <a:t>Not progressing toward target – top area of concern  Progressing but all targets are not</a:t>
            </a:r>
            <a:r>
              <a:rPr spc="25" dirty="0"/>
              <a:t> </a:t>
            </a:r>
            <a:r>
              <a:rPr dirty="0"/>
              <a:t>met</a:t>
            </a:r>
          </a:p>
          <a:p>
            <a:pPr marL="26034">
              <a:lnSpc>
                <a:spcPts val="1100"/>
              </a:lnSpc>
            </a:pPr>
            <a:r>
              <a:rPr spc="-5" dirty="0"/>
              <a:t>Progressing</a:t>
            </a:r>
            <a:r>
              <a:rPr dirty="0"/>
              <a:t> </a:t>
            </a:r>
            <a:r>
              <a:rPr spc="-5" dirty="0"/>
              <a:t>effectively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DASHBOARD LAST UPDATED: June</a:t>
            </a:r>
            <a:r>
              <a:rPr spc="-150" dirty="0"/>
              <a:t> </a:t>
            </a:r>
            <a:r>
              <a:rPr spc="-5" dirty="0"/>
              <a:t>2017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marR="5080" indent="27305">
              <a:lnSpc>
                <a:spcPts val="1150"/>
              </a:lnSpc>
              <a:spcBef>
                <a:spcPts val="80"/>
              </a:spcBef>
            </a:pPr>
            <a:r>
              <a:rPr spc="-5" dirty="0"/>
              <a:t>Not progressing toward target – top area of concern  Progressing but all targets are not</a:t>
            </a:r>
            <a:r>
              <a:rPr spc="25" dirty="0"/>
              <a:t> </a:t>
            </a:r>
            <a:r>
              <a:rPr dirty="0"/>
              <a:t>met</a:t>
            </a:r>
          </a:p>
          <a:p>
            <a:pPr marL="26034">
              <a:lnSpc>
                <a:spcPts val="1100"/>
              </a:lnSpc>
            </a:pPr>
            <a:r>
              <a:rPr spc="-5" dirty="0"/>
              <a:t>Progressing</a:t>
            </a:r>
            <a:r>
              <a:rPr dirty="0"/>
              <a:t> </a:t>
            </a:r>
            <a:r>
              <a:rPr spc="-5" dirty="0"/>
              <a:t>effectively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DASHBOARD LAST UPDATED: June</a:t>
            </a:r>
            <a:r>
              <a:rPr spc="-150" dirty="0"/>
              <a:t> </a:t>
            </a:r>
            <a:r>
              <a:rPr spc="-5" dirty="0"/>
              <a:t>2017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marR="5080" indent="27305">
              <a:lnSpc>
                <a:spcPts val="1150"/>
              </a:lnSpc>
              <a:spcBef>
                <a:spcPts val="80"/>
              </a:spcBef>
            </a:pPr>
            <a:r>
              <a:rPr spc="-5" dirty="0"/>
              <a:t>Not progressing toward target – top area of concern  Progressing but all targets are not</a:t>
            </a:r>
            <a:r>
              <a:rPr spc="25" dirty="0"/>
              <a:t> </a:t>
            </a:r>
            <a:r>
              <a:rPr dirty="0"/>
              <a:t>met</a:t>
            </a:r>
          </a:p>
          <a:p>
            <a:pPr marL="26034">
              <a:lnSpc>
                <a:spcPts val="1100"/>
              </a:lnSpc>
            </a:pPr>
            <a:r>
              <a:rPr spc="-5" dirty="0"/>
              <a:t>Progressing</a:t>
            </a:r>
            <a:r>
              <a:rPr dirty="0"/>
              <a:t> </a:t>
            </a:r>
            <a:r>
              <a:rPr spc="-5" dirty="0"/>
              <a:t>effectively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06109" y="7286745"/>
            <a:ext cx="2607945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DASHBOARD LAST UPDATED: June</a:t>
            </a:r>
            <a:r>
              <a:rPr spc="-150" dirty="0"/>
              <a:t> </a:t>
            </a:r>
            <a:r>
              <a:rPr spc="-5" dirty="0"/>
              <a:t>2017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46836" y="6997185"/>
            <a:ext cx="2961640" cy="456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marR="5080" indent="27305">
              <a:lnSpc>
                <a:spcPts val="1150"/>
              </a:lnSpc>
              <a:spcBef>
                <a:spcPts val="80"/>
              </a:spcBef>
            </a:pPr>
            <a:r>
              <a:rPr spc="-5" dirty="0"/>
              <a:t>Not progressing toward target – top area of concern  Progressing but all targets are not</a:t>
            </a:r>
            <a:r>
              <a:rPr spc="25" dirty="0"/>
              <a:t> </a:t>
            </a:r>
            <a:r>
              <a:rPr dirty="0"/>
              <a:t>met</a:t>
            </a:r>
          </a:p>
          <a:p>
            <a:pPr marL="26034">
              <a:lnSpc>
                <a:spcPts val="1100"/>
              </a:lnSpc>
            </a:pPr>
            <a:r>
              <a:rPr spc="-5" dirty="0"/>
              <a:t>Progressing</a:t>
            </a:r>
            <a:r>
              <a:rPr dirty="0"/>
              <a:t> </a:t>
            </a:r>
            <a:r>
              <a:rPr spc="-5" dirty="0"/>
              <a:t>effectively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90086" y="298196"/>
            <a:ext cx="3076575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66370" marR="5080" indent="-154305">
              <a:lnSpc>
                <a:spcPts val="1610"/>
              </a:lnSpc>
              <a:spcBef>
                <a:spcPts val="215"/>
              </a:spcBef>
            </a:pPr>
            <a:r>
              <a:rPr sz="1400" b="1" i="1" spc="-5" dirty="0">
                <a:latin typeface="Times New Roman"/>
                <a:cs typeface="Times New Roman"/>
              </a:rPr>
              <a:t>LaGrange School District 105 Dashboard  2017-2018 </a:t>
            </a:r>
            <a:r>
              <a:rPr sz="1400" b="1" i="1" spc="-10" dirty="0">
                <a:latin typeface="Times New Roman"/>
                <a:cs typeface="Times New Roman"/>
              </a:rPr>
              <a:t>District </a:t>
            </a:r>
            <a:r>
              <a:rPr sz="1400" b="1" i="1" spc="-5" dirty="0">
                <a:latin typeface="Times New Roman"/>
                <a:cs typeface="Times New Roman"/>
              </a:rPr>
              <a:t>Goals Fall</a:t>
            </a:r>
            <a:r>
              <a:rPr sz="1400" b="1" i="1" spc="3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Update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4320" y="7007047"/>
            <a:ext cx="231775" cy="146685"/>
          </a:xfrm>
          <a:custGeom>
            <a:avLst/>
            <a:gdLst/>
            <a:ahLst/>
            <a:cxnLst/>
            <a:rect l="l" t="t" r="r" b="b"/>
            <a:pathLst>
              <a:path w="231775" h="146684">
                <a:moveTo>
                  <a:pt x="0" y="146304"/>
                </a:moveTo>
                <a:lnTo>
                  <a:pt x="231648" y="146304"/>
                </a:lnTo>
                <a:lnTo>
                  <a:pt x="231648" y="0"/>
                </a:lnTo>
                <a:lnTo>
                  <a:pt x="0" y="0"/>
                </a:lnTo>
                <a:lnTo>
                  <a:pt x="0" y="14630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4320" y="7153350"/>
            <a:ext cx="373380" cy="144780"/>
          </a:xfrm>
          <a:custGeom>
            <a:avLst/>
            <a:gdLst/>
            <a:ahLst/>
            <a:cxnLst/>
            <a:rect l="l" t="t" r="r" b="b"/>
            <a:pathLst>
              <a:path w="373380" h="144779">
                <a:moveTo>
                  <a:pt x="0" y="144780"/>
                </a:moveTo>
                <a:lnTo>
                  <a:pt x="373380" y="144780"/>
                </a:lnTo>
                <a:lnTo>
                  <a:pt x="373380" y="0"/>
                </a:lnTo>
                <a:lnTo>
                  <a:pt x="0" y="0"/>
                </a:lnTo>
                <a:lnTo>
                  <a:pt x="0" y="14478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4320" y="7298131"/>
            <a:ext cx="352425" cy="146685"/>
          </a:xfrm>
          <a:custGeom>
            <a:avLst/>
            <a:gdLst/>
            <a:ahLst/>
            <a:cxnLst/>
            <a:rect l="l" t="t" r="r" b="b"/>
            <a:pathLst>
              <a:path w="352425" h="146684">
                <a:moveTo>
                  <a:pt x="0" y="146304"/>
                </a:moveTo>
                <a:lnTo>
                  <a:pt x="352044" y="146304"/>
                </a:lnTo>
                <a:lnTo>
                  <a:pt x="352044" y="0"/>
                </a:lnTo>
                <a:lnTo>
                  <a:pt x="0" y="0"/>
                </a:lnTo>
                <a:lnTo>
                  <a:pt x="0" y="14630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23900" y="1307846"/>
          <a:ext cx="8585198" cy="3953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2900"/>
                <a:gridCol w="914400"/>
                <a:gridCol w="1656714"/>
                <a:gridCol w="1600200"/>
                <a:gridCol w="1714500"/>
                <a:gridCol w="1086484"/>
              </a:tblGrid>
              <a:tr h="55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Goal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Description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Subject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Area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47320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3 Year </a:t>
                      </a:r>
                      <a:r>
                        <a:rPr sz="10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Rolling</a:t>
                      </a:r>
                      <a:r>
                        <a:rPr sz="1000" b="1" u="heavy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Average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84480" marR="250190" algn="ctr">
                        <a:lnSpc>
                          <a:spcPts val="1150"/>
                        </a:lnSpc>
                        <a:spcBef>
                          <a:spcPts val="53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2017 High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School  Placement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4130" algn="ctr">
                        <a:lnSpc>
                          <a:spcPts val="1110"/>
                        </a:lnSpc>
                      </a:pPr>
                      <a:r>
                        <a:rPr sz="10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Actual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40995" marR="307975" algn="ctr">
                        <a:lnSpc>
                          <a:spcPct val="95500"/>
                        </a:lnSpc>
                        <a:spcBef>
                          <a:spcPts val="505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2018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High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School  Placement  </a:t>
                      </a:r>
                      <a:r>
                        <a:rPr sz="10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Targets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6131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Status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600075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GOAL: 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will demonstrate continuous growth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achieve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college and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career readiness</a:t>
                      </a:r>
                      <a:r>
                        <a:rPr sz="1100" b="1" spc="20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standards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</a:tr>
              <a:tr h="89026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1915" marR="124460">
                        <a:lnSpc>
                          <a:spcPct val="95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make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successful transition 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high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school.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3749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Math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0"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Prep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45%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5400"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Accl/Honors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55%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0480"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Prep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44%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7305"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Accl/Honors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56%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9209"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Prep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40%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209"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Accl/Honors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60%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9537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5557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English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400" algn="ctr">
                        <a:lnSpc>
                          <a:spcPts val="1410"/>
                        </a:lnSpc>
                        <a:spcBef>
                          <a:spcPts val="78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Prep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51%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5400"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Accl/Honors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49%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0480" algn="ctr">
                        <a:lnSpc>
                          <a:spcPts val="1410"/>
                        </a:lnSpc>
                        <a:spcBef>
                          <a:spcPts val="78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Prep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45%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7305"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Accl/Honors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55%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9209" algn="ctr">
                        <a:lnSpc>
                          <a:spcPts val="1410"/>
                        </a:lnSpc>
                        <a:spcBef>
                          <a:spcPts val="78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Prep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43%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209"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Accl/Honors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57%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95059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Science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25400"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Prep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62%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5400"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Accl/Honors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38%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30480"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Prep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58%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7305"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Accl/Honors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42%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29209"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Prep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55%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209"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Accl/Honors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45%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261620" y="6849567"/>
            <a:ext cx="512445" cy="604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z="1100" b="1" spc="-5" dirty="0">
                <a:latin typeface="Calibri"/>
                <a:cs typeface="Calibri"/>
              </a:rPr>
              <a:t>STATUS:</a:t>
            </a:r>
            <a:endParaRPr sz="1100">
              <a:latin typeface="Calibri"/>
              <a:cs typeface="Calibri"/>
            </a:endParaRPr>
          </a:p>
          <a:p>
            <a:pPr marL="12700" marR="118110">
              <a:lnSpc>
                <a:spcPct val="95000"/>
              </a:lnSpc>
              <a:spcBef>
                <a:spcPts val="75"/>
              </a:spcBef>
            </a:pPr>
            <a:r>
              <a:rPr sz="1000" spc="-5" dirty="0">
                <a:latin typeface="Arial"/>
                <a:cs typeface="Arial"/>
              </a:rPr>
              <a:t>Red  </a:t>
            </a:r>
            <a:r>
              <a:rPr sz="1000" spc="-10" dirty="0">
                <a:latin typeface="Arial"/>
                <a:cs typeface="Arial"/>
              </a:rPr>
              <a:t>Y</a:t>
            </a:r>
            <a:r>
              <a:rPr sz="1000" spc="-5" dirty="0">
                <a:latin typeface="Arial"/>
                <a:cs typeface="Arial"/>
              </a:rPr>
              <a:t>el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w  Green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27305">
              <a:lnSpc>
                <a:spcPts val="1150"/>
              </a:lnSpc>
              <a:spcBef>
                <a:spcPts val="80"/>
              </a:spcBef>
            </a:pPr>
            <a:r>
              <a:rPr spc="-5" dirty="0"/>
              <a:t>Not progressing toward target – top area of concern  Progressing but all targets are not</a:t>
            </a:r>
            <a:r>
              <a:rPr spc="25" dirty="0"/>
              <a:t> </a:t>
            </a:r>
            <a:r>
              <a:rPr dirty="0"/>
              <a:t>met</a:t>
            </a:r>
          </a:p>
          <a:p>
            <a:pPr marL="26034">
              <a:lnSpc>
                <a:spcPts val="1100"/>
              </a:lnSpc>
            </a:pPr>
            <a:r>
              <a:rPr spc="-5" dirty="0"/>
              <a:t>Progressing</a:t>
            </a:r>
            <a:r>
              <a:rPr dirty="0"/>
              <a:t> </a:t>
            </a:r>
            <a:r>
              <a:rPr spc="-5" dirty="0"/>
              <a:t>effectively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DASHBOARD LAST UPDATED: June</a:t>
            </a:r>
            <a:r>
              <a:rPr spc="-150" dirty="0"/>
              <a:t> </a:t>
            </a:r>
            <a:r>
              <a:rPr spc="-5" dirty="0"/>
              <a:t>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90086" y="298196"/>
            <a:ext cx="3076575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66370" marR="5080" indent="-154305">
              <a:lnSpc>
                <a:spcPts val="1610"/>
              </a:lnSpc>
              <a:spcBef>
                <a:spcPts val="215"/>
              </a:spcBef>
            </a:pPr>
            <a:r>
              <a:rPr sz="1400" b="1" i="1" spc="-5" dirty="0">
                <a:latin typeface="Times New Roman"/>
                <a:cs typeface="Times New Roman"/>
              </a:rPr>
              <a:t>LaGrange School District 105 Dashboard  2017-2018 </a:t>
            </a:r>
            <a:r>
              <a:rPr sz="1400" b="1" i="1" spc="-10" dirty="0">
                <a:latin typeface="Times New Roman"/>
                <a:cs typeface="Times New Roman"/>
              </a:rPr>
              <a:t>District </a:t>
            </a:r>
            <a:r>
              <a:rPr sz="1400" b="1" i="1" spc="-5" dirty="0">
                <a:latin typeface="Times New Roman"/>
                <a:cs typeface="Times New Roman"/>
              </a:rPr>
              <a:t>Goals Fall</a:t>
            </a:r>
            <a:r>
              <a:rPr sz="1400" b="1" i="1" spc="3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Update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4320" y="7007047"/>
            <a:ext cx="231775" cy="146685"/>
          </a:xfrm>
          <a:custGeom>
            <a:avLst/>
            <a:gdLst/>
            <a:ahLst/>
            <a:cxnLst/>
            <a:rect l="l" t="t" r="r" b="b"/>
            <a:pathLst>
              <a:path w="231775" h="146684">
                <a:moveTo>
                  <a:pt x="0" y="146304"/>
                </a:moveTo>
                <a:lnTo>
                  <a:pt x="231648" y="146304"/>
                </a:lnTo>
                <a:lnTo>
                  <a:pt x="231648" y="0"/>
                </a:lnTo>
                <a:lnTo>
                  <a:pt x="0" y="0"/>
                </a:lnTo>
                <a:lnTo>
                  <a:pt x="0" y="14630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4320" y="7153350"/>
            <a:ext cx="373380" cy="144780"/>
          </a:xfrm>
          <a:custGeom>
            <a:avLst/>
            <a:gdLst/>
            <a:ahLst/>
            <a:cxnLst/>
            <a:rect l="l" t="t" r="r" b="b"/>
            <a:pathLst>
              <a:path w="373380" h="144779">
                <a:moveTo>
                  <a:pt x="0" y="144780"/>
                </a:moveTo>
                <a:lnTo>
                  <a:pt x="373380" y="144780"/>
                </a:lnTo>
                <a:lnTo>
                  <a:pt x="373380" y="0"/>
                </a:lnTo>
                <a:lnTo>
                  <a:pt x="0" y="0"/>
                </a:lnTo>
                <a:lnTo>
                  <a:pt x="0" y="14478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4320" y="7298131"/>
            <a:ext cx="352425" cy="146685"/>
          </a:xfrm>
          <a:custGeom>
            <a:avLst/>
            <a:gdLst/>
            <a:ahLst/>
            <a:cxnLst/>
            <a:rect l="l" t="t" r="r" b="b"/>
            <a:pathLst>
              <a:path w="352425" h="146684">
                <a:moveTo>
                  <a:pt x="0" y="146304"/>
                </a:moveTo>
                <a:lnTo>
                  <a:pt x="352044" y="146304"/>
                </a:lnTo>
                <a:lnTo>
                  <a:pt x="352044" y="0"/>
                </a:lnTo>
                <a:lnTo>
                  <a:pt x="0" y="0"/>
                </a:lnTo>
                <a:lnTo>
                  <a:pt x="0" y="14630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86740" y="958850"/>
          <a:ext cx="8861424" cy="56476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8720"/>
                <a:gridCol w="1829434"/>
                <a:gridCol w="1600835"/>
                <a:gridCol w="2058035"/>
                <a:gridCol w="914400"/>
              </a:tblGrid>
              <a:tr h="409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84860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Goal Description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490220" marR="461645" indent="271145">
                        <a:lnSpc>
                          <a:spcPts val="103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year </a:t>
                      </a:r>
                      <a:r>
                        <a:rPr sz="9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Rolling</a:t>
                      </a:r>
                      <a:r>
                        <a:rPr sz="9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Average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1055"/>
                        </a:lnSpc>
                        <a:spcBef>
                          <a:spcPts val="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FY17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2225" algn="ctr">
                        <a:lnSpc>
                          <a:spcPts val="104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School Year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2225" algn="ctr">
                        <a:lnSpc>
                          <a:spcPts val="1000"/>
                        </a:lnSpc>
                      </a:pPr>
                      <a:r>
                        <a:rPr sz="900" b="1" i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Actual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ts val="1055"/>
                        </a:lnSpc>
                        <a:spcBef>
                          <a:spcPts val="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FY18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1590" algn="ctr">
                        <a:lnSpc>
                          <a:spcPts val="104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School Year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2860" algn="ctr">
                        <a:lnSpc>
                          <a:spcPts val="1000"/>
                        </a:lnSpc>
                      </a:pPr>
                      <a:r>
                        <a:rPr sz="900" b="1" i="1" spc="-5" dirty="0">
                          <a:latin typeface="Arial"/>
                          <a:cs typeface="Arial"/>
                        </a:rPr>
                        <a:t>Spring</a:t>
                      </a:r>
                      <a:r>
                        <a:rPr sz="900" b="1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i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Target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73050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Status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CCCCCC"/>
                    </a:solidFill>
                  </a:tcPr>
                </a:tc>
              </a:tr>
              <a:tr h="47498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GOAL: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Students attend school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 a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safe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supportive learning environment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9245">
                <a:tc gridSpan="5">
                  <a:txBody>
                    <a:bodyPr/>
                    <a:lstStyle/>
                    <a:p>
                      <a:pPr marL="81915">
                        <a:lnSpc>
                          <a:spcPts val="1230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Students Report: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970915">
                <a:tc>
                  <a:txBody>
                    <a:bodyPr/>
                    <a:lstStyle/>
                    <a:p>
                      <a:pPr marL="81915" marR="156210">
                        <a:lnSpc>
                          <a:spcPct val="96000"/>
                        </a:lnSpc>
                        <a:spcBef>
                          <a:spcPts val="63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District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105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report their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school to be a safe 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supportive  learning environment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while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being  challenged appropriately across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content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areas.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86%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2286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87%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69875" marR="241300" algn="ctr">
                        <a:lnSpc>
                          <a:spcPts val="126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90%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above  satisfaction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all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related  survey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items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970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1915" marR="193040">
                        <a:lnSpc>
                          <a:spcPct val="959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District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105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report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own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social-emotional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 interpersonal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strong.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91%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22860" algn="ctr">
                        <a:lnSpc>
                          <a:spcPct val="100000"/>
                        </a:lnSpc>
                      </a:pPr>
                      <a:r>
                        <a:rPr sz="1600" b="1" spc="0" dirty="0">
                          <a:latin typeface="Arial"/>
                          <a:cs typeface="Arial"/>
                        </a:rPr>
                        <a:t>93%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25120" marR="113030" indent="-182880">
                        <a:lnSpc>
                          <a:spcPts val="126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90%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above satisfaction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on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all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related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survey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items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312420">
                <a:tc gridSpan="5">
                  <a:txBody>
                    <a:bodyPr/>
                    <a:lstStyle/>
                    <a:p>
                      <a:pPr marL="81915">
                        <a:lnSpc>
                          <a:spcPts val="1255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Parents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 Report: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812165">
                <a:tc>
                  <a:txBody>
                    <a:bodyPr/>
                    <a:lstStyle/>
                    <a:p>
                      <a:pPr marL="81915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District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105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parents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report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1915" marR="107950">
                        <a:lnSpc>
                          <a:spcPct val="95800"/>
                        </a:lnSpc>
                        <a:spcBef>
                          <a:spcPts val="3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child’s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school 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safe and  supportive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learning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environment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while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being challenged appropriately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across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content areas.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94%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2286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93%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69875" marR="241300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90%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above  satisfaction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all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related  survey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items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467359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GOAL: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District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105 will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recruit, retain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develop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 high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quality, collaborative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staff.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81915" marR="249554">
                        <a:lnSpc>
                          <a:spcPct val="959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District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105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staff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report 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high  level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satisfaction regarding their  work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environment.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84%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2286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78%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69875" marR="241300" algn="ctr">
                        <a:lnSpc>
                          <a:spcPct val="959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90%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above  satisfaction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all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related  survey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items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261620" y="6849567"/>
            <a:ext cx="512445" cy="604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z="1100" b="1" spc="-5" dirty="0">
                <a:latin typeface="Calibri"/>
                <a:cs typeface="Calibri"/>
              </a:rPr>
              <a:t>STATUS:</a:t>
            </a:r>
            <a:endParaRPr sz="1100">
              <a:latin typeface="Calibri"/>
              <a:cs typeface="Calibri"/>
            </a:endParaRPr>
          </a:p>
          <a:p>
            <a:pPr marL="12700" marR="118110">
              <a:lnSpc>
                <a:spcPct val="95000"/>
              </a:lnSpc>
              <a:spcBef>
                <a:spcPts val="75"/>
              </a:spcBef>
            </a:pPr>
            <a:r>
              <a:rPr sz="1000" spc="-5" dirty="0">
                <a:latin typeface="Arial"/>
                <a:cs typeface="Arial"/>
              </a:rPr>
              <a:t>Red  </a:t>
            </a:r>
            <a:r>
              <a:rPr sz="1000" spc="-10" dirty="0">
                <a:latin typeface="Arial"/>
                <a:cs typeface="Arial"/>
              </a:rPr>
              <a:t>Y</a:t>
            </a:r>
            <a:r>
              <a:rPr sz="1000" spc="-5" dirty="0">
                <a:latin typeface="Arial"/>
                <a:cs typeface="Arial"/>
              </a:rPr>
              <a:t>el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w  Green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27305">
              <a:lnSpc>
                <a:spcPts val="1150"/>
              </a:lnSpc>
              <a:spcBef>
                <a:spcPts val="80"/>
              </a:spcBef>
            </a:pPr>
            <a:r>
              <a:rPr spc="-5" dirty="0"/>
              <a:t>Not progressing toward target – top area of concern  Progressing but all targets are not</a:t>
            </a:r>
            <a:r>
              <a:rPr spc="25" dirty="0"/>
              <a:t> </a:t>
            </a:r>
            <a:r>
              <a:rPr dirty="0"/>
              <a:t>met</a:t>
            </a:r>
          </a:p>
          <a:p>
            <a:pPr marL="26034">
              <a:lnSpc>
                <a:spcPts val="1100"/>
              </a:lnSpc>
            </a:pPr>
            <a:r>
              <a:rPr spc="-5" dirty="0"/>
              <a:t>Progressing</a:t>
            </a:r>
            <a:r>
              <a:rPr dirty="0"/>
              <a:t> </a:t>
            </a:r>
            <a:r>
              <a:rPr spc="-5" dirty="0"/>
              <a:t>effectively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DASHBOARD LAST UPDATED: June</a:t>
            </a:r>
            <a:r>
              <a:rPr spc="-150" dirty="0"/>
              <a:t> </a:t>
            </a:r>
            <a:r>
              <a:rPr spc="-5" dirty="0"/>
              <a:t>2017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90086" y="298196"/>
            <a:ext cx="3076575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66370" marR="5080" indent="-154305">
              <a:lnSpc>
                <a:spcPts val="1610"/>
              </a:lnSpc>
              <a:spcBef>
                <a:spcPts val="215"/>
              </a:spcBef>
            </a:pPr>
            <a:r>
              <a:rPr sz="1400" b="1" i="1" spc="-5" dirty="0">
                <a:latin typeface="Times New Roman"/>
                <a:cs typeface="Times New Roman"/>
              </a:rPr>
              <a:t>LaGrange School District 105 Dashboard  2017-2018 </a:t>
            </a:r>
            <a:r>
              <a:rPr sz="1400" b="1" i="1" spc="-10" dirty="0">
                <a:latin typeface="Times New Roman"/>
                <a:cs typeface="Times New Roman"/>
              </a:rPr>
              <a:t>District </a:t>
            </a:r>
            <a:r>
              <a:rPr sz="1400" b="1" i="1" spc="-5" dirty="0">
                <a:latin typeface="Times New Roman"/>
                <a:cs typeface="Times New Roman"/>
              </a:rPr>
              <a:t>Goals Fall</a:t>
            </a:r>
            <a:r>
              <a:rPr sz="1400" b="1" i="1" spc="3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Update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4320" y="7007047"/>
            <a:ext cx="231775" cy="146685"/>
          </a:xfrm>
          <a:custGeom>
            <a:avLst/>
            <a:gdLst/>
            <a:ahLst/>
            <a:cxnLst/>
            <a:rect l="l" t="t" r="r" b="b"/>
            <a:pathLst>
              <a:path w="231775" h="146684">
                <a:moveTo>
                  <a:pt x="0" y="146304"/>
                </a:moveTo>
                <a:lnTo>
                  <a:pt x="231648" y="146304"/>
                </a:lnTo>
                <a:lnTo>
                  <a:pt x="231648" y="0"/>
                </a:lnTo>
                <a:lnTo>
                  <a:pt x="0" y="0"/>
                </a:lnTo>
                <a:lnTo>
                  <a:pt x="0" y="14630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4320" y="7153350"/>
            <a:ext cx="373380" cy="144780"/>
          </a:xfrm>
          <a:custGeom>
            <a:avLst/>
            <a:gdLst/>
            <a:ahLst/>
            <a:cxnLst/>
            <a:rect l="l" t="t" r="r" b="b"/>
            <a:pathLst>
              <a:path w="373380" h="144779">
                <a:moveTo>
                  <a:pt x="0" y="144780"/>
                </a:moveTo>
                <a:lnTo>
                  <a:pt x="373380" y="144780"/>
                </a:lnTo>
                <a:lnTo>
                  <a:pt x="373380" y="0"/>
                </a:lnTo>
                <a:lnTo>
                  <a:pt x="0" y="0"/>
                </a:lnTo>
                <a:lnTo>
                  <a:pt x="0" y="14478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4320" y="7298131"/>
            <a:ext cx="352425" cy="146685"/>
          </a:xfrm>
          <a:custGeom>
            <a:avLst/>
            <a:gdLst/>
            <a:ahLst/>
            <a:cxnLst/>
            <a:rect l="l" t="t" r="r" b="b"/>
            <a:pathLst>
              <a:path w="352425" h="146684">
                <a:moveTo>
                  <a:pt x="0" y="146304"/>
                </a:moveTo>
                <a:lnTo>
                  <a:pt x="352044" y="146304"/>
                </a:lnTo>
                <a:lnTo>
                  <a:pt x="352044" y="0"/>
                </a:lnTo>
                <a:lnTo>
                  <a:pt x="0" y="0"/>
                </a:lnTo>
                <a:lnTo>
                  <a:pt x="0" y="14630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69976" y="937513"/>
          <a:ext cx="8832210" cy="55010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4539"/>
                <a:gridCol w="914400"/>
                <a:gridCol w="1256664"/>
                <a:gridCol w="1313179"/>
                <a:gridCol w="1028065"/>
                <a:gridCol w="1315084"/>
                <a:gridCol w="970279"/>
              </a:tblGrid>
              <a:tr h="608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52260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Goal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Description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Subject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Area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451484">
                        <a:lnSpc>
                          <a:spcPts val="1180"/>
                        </a:lnSpc>
                        <a:spcBef>
                          <a:spcPts val="5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Year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58750" marR="125730" indent="281940">
                        <a:lnSpc>
                          <a:spcPts val="1150"/>
                        </a:lnSpc>
                        <a:spcBef>
                          <a:spcPts val="60"/>
                        </a:spcBef>
                      </a:pPr>
                      <a:r>
                        <a:rPr sz="1000" b="1" i="1" spc="-5" dirty="0">
                          <a:latin typeface="Arial"/>
                          <a:cs typeface="Arial"/>
                        </a:rPr>
                        <a:t>Spring  </a:t>
                      </a:r>
                      <a:r>
                        <a:rPr sz="1000" b="1" i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Rolling</a:t>
                      </a:r>
                      <a:r>
                        <a:rPr sz="1000" b="1" i="1" u="heavy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Average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430530">
                        <a:lnSpc>
                          <a:spcPts val="1175"/>
                        </a:lnSpc>
                        <a:spcBef>
                          <a:spcPts val="63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FY 2017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476250" marR="361315" indent="-81280">
                        <a:lnSpc>
                          <a:spcPts val="1150"/>
                        </a:lnSpc>
                        <a:spcBef>
                          <a:spcPts val="5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Year</a:t>
                      </a:r>
                      <a:r>
                        <a:rPr sz="10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End  </a:t>
                      </a:r>
                      <a:r>
                        <a:rPr sz="10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Actual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ts val="1175"/>
                        </a:lnSpc>
                        <a:spcBef>
                          <a:spcPts val="5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FY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2017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84785" marR="144780" algn="ctr">
                        <a:lnSpc>
                          <a:spcPts val="1150"/>
                        </a:lnSpc>
                        <a:spcBef>
                          <a:spcPts val="55"/>
                        </a:spcBef>
                      </a:pPr>
                      <a:r>
                        <a:rPr sz="1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Benchm</a:t>
                      </a:r>
                      <a:r>
                        <a:rPr sz="1000" b="1" u="heavy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k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District  Actual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ts val="1175"/>
                        </a:lnSpc>
                        <a:spcBef>
                          <a:spcPts val="5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2017-2018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7305" algn="ctr">
                        <a:lnSpc>
                          <a:spcPts val="116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Year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End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8575" algn="ctr">
                        <a:lnSpc>
                          <a:spcPts val="1180"/>
                        </a:lnSpc>
                      </a:pPr>
                      <a:r>
                        <a:rPr sz="1000" b="1" i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Target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0797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Status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474980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GOAL: 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will demonstrate continuous growth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achieve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college and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career readiness</a:t>
                      </a:r>
                      <a:r>
                        <a:rPr sz="1100" b="1" spc="1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standards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0C0C0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</a:tr>
              <a:tr h="9144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1915" marR="87630">
                        <a:lnSpc>
                          <a:spcPct val="96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District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105 grade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levels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will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rank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at or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above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90</a:t>
                      </a:r>
                      <a:r>
                        <a:rPr sz="1050" b="1" spc="-7" baseline="39682" dirty="0">
                          <a:latin typeface="Arial"/>
                          <a:cs typeface="Arial"/>
                        </a:rPr>
                        <a:t>th 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percentile nationally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annual progress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math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reading.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81915" marR="118745">
                        <a:lnSpc>
                          <a:spcPct val="96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(Progress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 measured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from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spring of the </a:t>
                      </a:r>
                      <a:r>
                        <a:rPr sz="1000" i="1" spc="-5" dirty="0">
                          <a:latin typeface="Arial"/>
                          <a:cs typeface="Arial"/>
                        </a:rPr>
                        <a:t>previous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school 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year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spring of the </a:t>
                      </a:r>
                      <a:r>
                        <a:rPr sz="1000" i="1" spc="-5" dirty="0">
                          <a:latin typeface="Arial"/>
                          <a:cs typeface="Arial"/>
                        </a:rPr>
                        <a:t>current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school</a:t>
                      </a:r>
                      <a:r>
                        <a:rPr sz="1000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year.)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4460" marR="120014" indent="153670">
                        <a:lnSpc>
                          <a:spcPts val="1430"/>
                        </a:lnSpc>
                        <a:spcBef>
                          <a:spcPts val="78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Math 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Progress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 marR="65405" indent="412750">
                        <a:lnSpc>
                          <a:spcPct val="134400"/>
                        </a:lnSpc>
                        <a:spcBef>
                          <a:spcPts val="390"/>
                        </a:spcBef>
                      </a:pPr>
                      <a:r>
                        <a:rPr sz="1800" b="1" spc="-7" baseline="-25462" dirty="0">
                          <a:latin typeface="Arial"/>
                          <a:cs typeface="Arial"/>
                        </a:rPr>
                        <a:t>61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st 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percentile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rank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87020">
                        <a:lnSpc>
                          <a:spcPts val="137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nationally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marR="92075" indent="409575">
                        <a:lnSpc>
                          <a:spcPct val="134400"/>
                        </a:lnSpc>
                        <a:spcBef>
                          <a:spcPts val="500"/>
                        </a:spcBef>
                      </a:pPr>
                      <a:r>
                        <a:rPr sz="1800" b="1" spc="-7" baseline="-25462" dirty="0">
                          <a:latin typeface="Arial"/>
                          <a:cs typeface="Arial"/>
                        </a:rPr>
                        <a:t>87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th 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percentile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rank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4960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nationally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40322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7" baseline="-25462" dirty="0">
                          <a:latin typeface="Arial"/>
                          <a:cs typeface="Arial"/>
                        </a:rPr>
                        <a:t>90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th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30175" marR="92710" algn="ctr">
                        <a:lnSpc>
                          <a:spcPts val="1380"/>
                        </a:lnSpc>
                        <a:spcBef>
                          <a:spcPts val="59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percentile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rank 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nationally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9931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65735" marR="157480" indent="28575">
                        <a:lnSpc>
                          <a:spcPts val="1430"/>
                        </a:lnSpc>
                        <a:spcBef>
                          <a:spcPts val="78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Reading 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Progress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 marR="65405" indent="409575">
                        <a:lnSpc>
                          <a:spcPct val="134200"/>
                        </a:lnSpc>
                        <a:spcBef>
                          <a:spcPts val="130"/>
                        </a:spcBef>
                      </a:pPr>
                      <a:r>
                        <a:rPr sz="1800" b="1" spc="-7" baseline="-25462" dirty="0">
                          <a:latin typeface="Arial"/>
                          <a:cs typeface="Arial"/>
                        </a:rPr>
                        <a:t>68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th 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percentile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rank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87020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nationally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marR="92075" indent="409575">
                        <a:lnSpc>
                          <a:spcPct val="134200"/>
                        </a:lnSpc>
                        <a:spcBef>
                          <a:spcPts val="130"/>
                        </a:spcBef>
                      </a:pPr>
                      <a:r>
                        <a:rPr sz="1800" b="1" spc="-7" baseline="-25462" dirty="0">
                          <a:latin typeface="Arial"/>
                          <a:cs typeface="Arial"/>
                        </a:rPr>
                        <a:t>89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th 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percentile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rank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4960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nationally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40322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 marR="92710" indent="408305">
                        <a:lnSpc>
                          <a:spcPct val="134200"/>
                        </a:lnSpc>
                        <a:spcBef>
                          <a:spcPts val="10"/>
                        </a:spcBef>
                      </a:pPr>
                      <a:r>
                        <a:rPr sz="1800" b="1" spc="-7" baseline="-25462" dirty="0">
                          <a:latin typeface="Arial"/>
                          <a:cs typeface="Arial"/>
                        </a:rPr>
                        <a:t>90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th 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percentile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rank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6230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nationally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124523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1915" marR="57785">
                        <a:lnSpc>
                          <a:spcPct val="959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achieve district 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learning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goals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all curricular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areas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1915" marR="138430">
                        <a:lnSpc>
                          <a:spcPct val="958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(In addition to MAP, unit  assessments are used including  pre and post assessments to  demonstrate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mastery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 unit  learning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standards.)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41605" marR="146050" indent="297180">
                        <a:lnSpc>
                          <a:spcPts val="1430"/>
                        </a:lnSpc>
                        <a:spcBef>
                          <a:spcPts val="78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Math 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Achiev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9695" marR="64769" indent="409575">
                        <a:lnSpc>
                          <a:spcPct val="134200"/>
                        </a:lnSpc>
                        <a:spcBef>
                          <a:spcPts val="5"/>
                        </a:spcBef>
                      </a:pPr>
                      <a:r>
                        <a:rPr sz="1800" b="1" spc="-7" baseline="-25462" dirty="0">
                          <a:latin typeface="Arial"/>
                          <a:cs typeface="Arial"/>
                        </a:rPr>
                        <a:t>77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th 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percentile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rank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87020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nationally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8905" marR="92075" indent="411480">
                        <a:lnSpc>
                          <a:spcPct val="134200"/>
                        </a:lnSpc>
                        <a:spcBef>
                          <a:spcPts val="5"/>
                        </a:spcBef>
                      </a:pPr>
                      <a:r>
                        <a:rPr sz="1800" b="1" spc="-7" baseline="-25462" dirty="0">
                          <a:latin typeface="Arial"/>
                          <a:cs typeface="Arial"/>
                        </a:rPr>
                        <a:t>81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st 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percentile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rank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4960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nationally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03225" algn="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30175" marR="92710" indent="408305">
                        <a:lnSpc>
                          <a:spcPct val="134200"/>
                        </a:lnSpc>
                      </a:pPr>
                      <a:r>
                        <a:rPr sz="1800" b="1" spc="-7" baseline="-25462" dirty="0">
                          <a:latin typeface="Arial"/>
                          <a:cs typeface="Arial"/>
                        </a:rPr>
                        <a:t>85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th 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percentile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rank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6230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nationally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2439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51765" marR="133985" indent="173355">
                        <a:lnSpc>
                          <a:spcPts val="1430"/>
                        </a:lnSpc>
                        <a:spcBef>
                          <a:spcPts val="78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Reading 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Achiev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 marR="65405" indent="412750">
                        <a:lnSpc>
                          <a:spcPct val="134200"/>
                        </a:lnSpc>
                        <a:spcBef>
                          <a:spcPts val="1125"/>
                        </a:spcBef>
                      </a:pPr>
                      <a:r>
                        <a:rPr sz="1800" b="1" spc="-7" baseline="-25462" dirty="0">
                          <a:latin typeface="Arial"/>
                          <a:cs typeface="Arial"/>
                        </a:rPr>
                        <a:t>81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st 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percentile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rank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87020">
                        <a:lnSpc>
                          <a:spcPts val="1385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nationally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42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 marR="92075" indent="405130">
                        <a:lnSpc>
                          <a:spcPct val="134200"/>
                        </a:lnSpc>
                        <a:spcBef>
                          <a:spcPts val="1065"/>
                        </a:spcBef>
                      </a:pPr>
                      <a:r>
                        <a:rPr sz="1800" b="1" spc="-7" baseline="-25462" dirty="0">
                          <a:latin typeface="Arial"/>
                          <a:cs typeface="Arial"/>
                        </a:rPr>
                        <a:t>83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rd 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percentile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rank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4960">
                        <a:lnSpc>
                          <a:spcPts val="1385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nationally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35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403225" algn="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30175" marR="92710" indent="409575">
                        <a:lnSpc>
                          <a:spcPct val="134200"/>
                        </a:lnSpc>
                      </a:pPr>
                      <a:r>
                        <a:rPr sz="1800" b="1" spc="-7" baseline="-25462" dirty="0">
                          <a:latin typeface="Arial"/>
                          <a:cs typeface="Arial"/>
                        </a:rPr>
                        <a:t>85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th 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percentile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rank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6230">
                        <a:lnSpc>
                          <a:spcPts val="1385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nationally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261620" y="6849567"/>
            <a:ext cx="512445" cy="604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z="1100" b="1" spc="-5" dirty="0">
                <a:latin typeface="Calibri"/>
                <a:cs typeface="Calibri"/>
              </a:rPr>
              <a:t>STATUS:</a:t>
            </a:r>
            <a:endParaRPr sz="1100">
              <a:latin typeface="Calibri"/>
              <a:cs typeface="Calibri"/>
            </a:endParaRPr>
          </a:p>
          <a:p>
            <a:pPr marL="12700" marR="118110">
              <a:lnSpc>
                <a:spcPct val="95000"/>
              </a:lnSpc>
              <a:spcBef>
                <a:spcPts val="75"/>
              </a:spcBef>
            </a:pPr>
            <a:r>
              <a:rPr sz="1000" spc="-5" dirty="0">
                <a:latin typeface="Arial"/>
                <a:cs typeface="Arial"/>
              </a:rPr>
              <a:t>Red  </a:t>
            </a:r>
            <a:r>
              <a:rPr sz="1000" spc="-10" dirty="0">
                <a:latin typeface="Arial"/>
                <a:cs typeface="Arial"/>
              </a:rPr>
              <a:t>Y</a:t>
            </a:r>
            <a:r>
              <a:rPr sz="1000" spc="-5" dirty="0">
                <a:latin typeface="Arial"/>
                <a:cs typeface="Arial"/>
              </a:rPr>
              <a:t>el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w  Green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27305">
              <a:lnSpc>
                <a:spcPts val="1150"/>
              </a:lnSpc>
              <a:spcBef>
                <a:spcPts val="80"/>
              </a:spcBef>
            </a:pPr>
            <a:r>
              <a:rPr spc="-5" dirty="0"/>
              <a:t>Not progressing toward target – top area of concern  Progressing but all targets are not</a:t>
            </a:r>
            <a:r>
              <a:rPr spc="25" dirty="0"/>
              <a:t> </a:t>
            </a:r>
            <a:r>
              <a:rPr dirty="0"/>
              <a:t>met</a:t>
            </a:r>
          </a:p>
          <a:p>
            <a:pPr marL="26034">
              <a:lnSpc>
                <a:spcPts val="1100"/>
              </a:lnSpc>
            </a:pPr>
            <a:r>
              <a:rPr spc="-5" dirty="0"/>
              <a:t>Progressing</a:t>
            </a:r>
            <a:r>
              <a:rPr dirty="0"/>
              <a:t> </a:t>
            </a:r>
            <a:r>
              <a:rPr spc="-5" dirty="0"/>
              <a:t>effectively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DASHBOARD LAST UPDATED: June</a:t>
            </a:r>
            <a:r>
              <a:rPr spc="-150" dirty="0"/>
              <a:t> </a:t>
            </a:r>
            <a:r>
              <a:rPr spc="-5" dirty="0"/>
              <a:t>2017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90086" y="298196"/>
            <a:ext cx="3076575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66370" marR="5080" indent="-154305">
              <a:lnSpc>
                <a:spcPts val="1610"/>
              </a:lnSpc>
              <a:spcBef>
                <a:spcPts val="215"/>
              </a:spcBef>
            </a:pPr>
            <a:r>
              <a:rPr sz="1400" b="1" i="1" spc="-5" dirty="0">
                <a:latin typeface="Times New Roman"/>
                <a:cs typeface="Times New Roman"/>
              </a:rPr>
              <a:t>LaGrange School District 105 Dashboard  2017-2018 </a:t>
            </a:r>
            <a:r>
              <a:rPr sz="1400" b="1" i="1" spc="-10" dirty="0">
                <a:latin typeface="Times New Roman"/>
                <a:cs typeface="Times New Roman"/>
              </a:rPr>
              <a:t>District </a:t>
            </a:r>
            <a:r>
              <a:rPr sz="1400" b="1" i="1" spc="-5" dirty="0">
                <a:latin typeface="Times New Roman"/>
                <a:cs typeface="Times New Roman"/>
              </a:rPr>
              <a:t>Goals Fall</a:t>
            </a:r>
            <a:r>
              <a:rPr sz="1400" b="1" i="1" spc="3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Update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4320" y="7007047"/>
            <a:ext cx="231775" cy="146685"/>
          </a:xfrm>
          <a:custGeom>
            <a:avLst/>
            <a:gdLst/>
            <a:ahLst/>
            <a:cxnLst/>
            <a:rect l="l" t="t" r="r" b="b"/>
            <a:pathLst>
              <a:path w="231775" h="146684">
                <a:moveTo>
                  <a:pt x="0" y="146304"/>
                </a:moveTo>
                <a:lnTo>
                  <a:pt x="231648" y="146304"/>
                </a:lnTo>
                <a:lnTo>
                  <a:pt x="231648" y="0"/>
                </a:lnTo>
                <a:lnTo>
                  <a:pt x="0" y="0"/>
                </a:lnTo>
                <a:lnTo>
                  <a:pt x="0" y="14630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4320" y="7153350"/>
            <a:ext cx="373380" cy="144780"/>
          </a:xfrm>
          <a:custGeom>
            <a:avLst/>
            <a:gdLst/>
            <a:ahLst/>
            <a:cxnLst/>
            <a:rect l="l" t="t" r="r" b="b"/>
            <a:pathLst>
              <a:path w="373380" h="144779">
                <a:moveTo>
                  <a:pt x="0" y="144780"/>
                </a:moveTo>
                <a:lnTo>
                  <a:pt x="373380" y="144780"/>
                </a:lnTo>
                <a:lnTo>
                  <a:pt x="373380" y="0"/>
                </a:lnTo>
                <a:lnTo>
                  <a:pt x="0" y="0"/>
                </a:lnTo>
                <a:lnTo>
                  <a:pt x="0" y="14478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4320" y="7298131"/>
            <a:ext cx="352425" cy="146685"/>
          </a:xfrm>
          <a:custGeom>
            <a:avLst/>
            <a:gdLst/>
            <a:ahLst/>
            <a:cxnLst/>
            <a:rect l="l" t="t" r="r" b="b"/>
            <a:pathLst>
              <a:path w="352425" h="146684">
                <a:moveTo>
                  <a:pt x="0" y="146304"/>
                </a:moveTo>
                <a:lnTo>
                  <a:pt x="352044" y="146304"/>
                </a:lnTo>
                <a:lnTo>
                  <a:pt x="352044" y="0"/>
                </a:lnTo>
                <a:lnTo>
                  <a:pt x="0" y="0"/>
                </a:lnTo>
                <a:lnTo>
                  <a:pt x="0" y="14630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69976" y="937513"/>
          <a:ext cx="8832210" cy="5147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4539"/>
                <a:gridCol w="1143000"/>
                <a:gridCol w="1256664"/>
                <a:gridCol w="1198879"/>
                <a:gridCol w="913765"/>
                <a:gridCol w="1315084"/>
                <a:gridCol w="970279"/>
              </a:tblGrid>
              <a:tr h="608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52260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Goal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Description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96850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Subject</a:t>
                      </a:r>
                      <a:r>
                        <a:rPr sz="1000" b="1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Area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451484">
                        <a:lnSpc>
                          <a:spcPts val="1180"/>
                        </a:lnSpc>
                        <a:spcBef>
                          <a:spcPts val="63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Year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58750" marR="125730" indent="283210">
                        <a:lnSpc>
                          <a:spcPts val="1150"/>
                        </a:lnSpc>
                        <a:spcBef>
                          <a:spcPts val="60"/>
                        </a:spcBef>
                      </a:pPr>
                      <a:r>
                        <a:rPr sz="1000" b="1" i="1" spc="-5" dirty="0">
                          <a:latin typeface="Arial"/>
                          <a:cs typeface="Arial"/>
                        </a:rPr>
                        <a:t>Spring  </a:t>
                      </a:r>
                      <a:r>
                        <a:rPr sz="1000" b="1" i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Rolling</a:t>
                      </a:r>
                      <a:r>
                        <a:rPr sz="1000" b="1" i="1" u="heavy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Average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74650">
                        <a:lnSpc>
                          <a:spcPts val="1175"/>
                        </a:lnSpc>
                        <a:spcBef>
                          <a:spcPts val="63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FY 2017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420370" marR="303530" indent="-81280">
                        <a:lnSpc>
                          <a:spcPts val="1150"/>
                        </a:lnSpc>
                        <a:spcBef>
                          <a:spcPts val="5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Year</a:t>
                      </a:r>
                      <a:r>
                        <a:rPr sz="10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End  </a:t>
                      </a:r>
                      <a:r>
                        <a:rPr sz="10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Actual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175"/>
                        </a:lnSpc>
                        <a:spcBef>
                          <a:spcPts val="5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FY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2017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27000" marR="88265" algn="ctr">
                        <a:lnSpc>
                          <a:spcPts val="1150"/>
                        </a:lnSpc>
                        <a:spcBef>
                          <a:spcPts val="55"/>
                        </a:spcBef>
                      </a:pPr>
                      <a:r>
                        <a:rPr sz="1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Benchm</a:t>
                      </a:r>
                      <a:r>
                        <a:rPr sz="1000" b="1" u="heavy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k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District  Actual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4775" marR="67310" indent="34925">
                        <a:lnSpc>
                          <a:spcPts val="115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2017-2018 School  Year </a:t>
                      </a:r>
                      <a:r>
                        <a:rPr sz="1000" b="1" i="1" spc="-5" dirty="0">
                          <a:latin typeface="Arial"/>
                          <a:cs typeface="Arial"/>
                        </a:rPr>
                        <a:t>Spring</a:t>
                      </a:r>
                      <a:r>
                        <a:rPr sz="1000" b="1" i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i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Target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0797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Status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474980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GOAL: 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will demonstrate continuous growth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achieve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college and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career readiness</a:t>
                      </a:r>
                      <a:r>
                        <a:rPr sz="1100" b="1" spc="1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standards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0C0C0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</a:tr>
              <a:tr h="83375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81915" marR="79375">
                        <a:lnSpc>
                          <a:spcPct val="961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District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105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meet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spring </a:t>
                      </a:r>
                      <a:r>
                        <a:rPr sz="11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to spring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annual 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progress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targets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reading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math.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5090" marR="78740" indent="152400">
                        <a:lnSpc>
                          <a:spcPts val="142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Math 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Progress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8575" algn="ctr">
                        <a:lnSpc>
                          <a:spcPts val="1415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57%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4130" algn="ctr">
                        <a:lnSpc>
                          <a:spcPts val="1175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(fall to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spring)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9845" algn="ctr">
                        <a:lnSpc>
                          <a:spcPts val="1415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65%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5400" algn="ctr">
                        <a:lnSpc>
                          <a:spcPts val="1175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(spring to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spring)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302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56%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2384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63%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8318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85090" marR="76835">
                        <a:lnSpc>
                          <a:spcPts val="143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Reading 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Progress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8575" algn="ctr">
                        <a:lnSpc>
                          <a:spcPts val="1415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60%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4130" algn="ctr">
                        <a:lnSpc>
                          <a:spcPts val="1175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(fall to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spring)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9845" algn="ctr">
                        <a:lnSpc>
                          <a:spcPts val="1415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64%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5400" algn="ctr">
                        <a:lnSpc>
                          <a:spcPts val="1175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(spring to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spring)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3655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55%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2384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63%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118872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81915" marR="86360">
                        <a:lnSpc>
                          <a:spcPct val="959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District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105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at  or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above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grade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level  achievement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standards.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18745" marR="113030" indent="297180">
                        <a:lnSpc>
                          <a:spcPts val="142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Math 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Achiev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89584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62%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423545" algn="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3020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51%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3020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71%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1887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18745" marR="113030" indent="173990">
                        <a:lnSpc>
                          <a:spcPts val="143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Reading 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Achiev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89584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63%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423545" algn="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3655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64%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2384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75%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261620" y="6849567"/>
            <a:ext cx="512445" cy="604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z="1100" b="1" spc="-5" dirty="0">
                <a:latin typeface="Calibri"/>
                <a:cs typeface="Calibri"/>
              </a:rPr>
              <a:t>STATUS:</a:t>
            </a:r>
            <a:endParaRPr sz="1100">
              <a:latin typeface="Calibri"/>
              <a:cs typeface="Calibri"/>
            </a:endParaRPr>
          </a:p>
          <a:p>
            <a:pPr marL="12700" marR="118110">
              <a:lnSpc>
                <a:spcPct val="95000"/>
              </a:lnSpc>
              <a:spcBef>
                <a:spcPts val="75"/>
              </a:spcBef>
            </a:pPr>
            <a:r>
              <a:rPr sz="1000" spc="-5" dirty="0">
                <a:latin typeface="Arial"/>
                <a:cs typeface="Arial"/>
              </a:rPr>
              <a:t>Red  </a:t>
            </a:r>
            <a:r>
              <a:rPr sz="1000" spc="-10" dirty="0">
                <a:latin typeface="Arial"/>
                <a:cs typeface="Arial"/>
              </a:rPr>
              <a:t>Y</a:t>
            </a:r>
            <a:r>
              <a:rPr sz="1000" spc="-5" dirty="0">
                <a:latin typeface="Arial"/>
                <a:cs typeface="Arial"/>
              </a:rPr>
              <a:t>el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w  Green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27305">
              <a:lnSpc>
                <a:spcPts val="1150"/>
              </a:lnSpc>
              <a:spcBef>
                <a:spcPts val="80"/>
              </a:spcBef>
            </a:pPr>
            <a:r>
              <a:rPr spc="-5" dirty="0"/>
              <a:t>Not progressing toward target – top area of concern  Progressing but all targets are not</a:t>
            </a:r>
            <a:r>
              <a:rPr spc="25" dirty="0"/>
              <a:t> </a:t>
            </a:r>
            <a:r>
              <a:rPr dirty="0"/>
              <a:t>met</a:t>
            </a:r>
          </a:p>
          <a:p>
            <a:pPr marL="26034">
              <a:lnSpc>
                <a:spcPts val="1100"/>
              </a:lnSpc>
            </a:pPr>
            <a:r>
              <a:rPr spc="-5" dirty="0"/>
              <a:t>Progressing</a:t>
            </a:r>
            <a:r>
              <a:rPr dirty="0"/>
              <a:t> </a:t>
            </a:r>
            <a:r>
              <a:rPr spc="-5" dirty="0"/>
              <a:t>effectively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DASHBOARD LAST UPDATED: June</a:t>
            </a:r>
            <a:r>
              <a:rPr spc="-150" dirty="0"/>
              <a:t> </a:t>
            </a:r>
            <a:r>
              <a:rPr spc="-5" dirty="0"/>
              <a:t>2017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761</Words>
  <Application>Microsoft Office PowerPoint</Application>
  <PresentationFormat>Custom</PresentationFormat>
  <Paragraphs>286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Heeke, Kathryn</dc:creator>
  <cp:lastModifiedBy>Lenti, Kelly</cp:lastModifiedBy>
  <cp:revision>1</cp:revision>
  <cp:lastPrinted>2017-10-23T20:10:31Z</cp:lastPrinted>
  <dcterms:created xsi:type="dcterms:W3CDTF">2017-10-23T19:37:38Z</dcterms:created>
  <dcterms:modified xsi:type="dcterms:W3CDTF">2017-10-23T20:19:07Z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2017-10-23T00:00:00Z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2017-10-23T00:00:00Z</vt:filetime>
  </property>
</Properties>
</file>