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3" r:id="rId2"/>
    <p:sldId id="328" r:id="rId3"/>
    <p:sldId id="363" r:id="rId4"/>
    <p:sldId id="364" r:id="rId5"/>
    <p:sldId id="365" r:id="rId6"/>
    <p:sldId id="367" r:id="rId7"/>
    <p:sldId id="347" r:id="rId8"/>
    <p:sldId id="346" r:id="rId9"/>
    <p:sldId id="274" r:id="rId10"/>
    <p:sldId id="287" r:id="rId11"/>
    <p:sldId id="273" r:id="rId12"/>
    <p:sldId id="286" r:id="rId13"/>
    <p:sldId id="320" r:id="rId14"/>
    <p:sldId id="326" r:id="rId15"/>
    <p:sldId id="327" r:id="rId16"/>
    <p:sldId id="34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56" r:id="rId29"/>
    <p:sldId id="357" r:id="rId30"/>
    <p:sldId id="358" r:id="rId31"/>
    <p:sldId id="359" r:id="rId32"/>
    <p:sldId id="360" r:id="rId33"/>
    <p:sldId id="361" r:id="rId34"/>
    <p:sldId id="368" r:id="rId35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0586" autoAdjust="0"/>
  </p:normalViewPr>
  <p:slideViewPr>
    <p:cSldViewPr>
      <p:cViewPr varScale="1">
        <p:scale>
          <a:sx n="40" d="100"/>
          <a:sy n="40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sng" dirty="0">
                <a:solidFill>
                  <a:srgbClr val="0070C0"/>
                </a:solidFill>
              </a:rPr>
              <a:t>Reading</a:t>
            </a:r>
            <a:r>
              <a:rPr lang="en-US" sz="2200" u="sng" dirty="0"/>
              <a:t> </a:t>
            </a:r>
            <a:r>
              <a:rPr lang="en-US" sz="2200" u="sng" dirty="0">
                <a:solidFill>
                  <a:srgbClr val="0070C0"/>
                </a:solidFill>
              </a:rPr>
              <a:t>Progress</a:t>
            </a:r>
            <a:r>
              <a:rPr lang="en-US" sz="2200" u="sng" dirty="0"/>
              <a:t> </a:t>
            </a:r>
            <a:r>
              <a:rPr lang="en-US" sz="2200" u="none" dirty="0" smtClean="0"/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b="1" i="0" baseline="0" dirty="0" smtClean="0">
                <a:effectLst/>
              </a:rPr>
              <a:t>Percentage of Students Meeting Annual Growth Target</a:t>
            </a:r>
            <a:endParaRPr lang="en-US" sz="2000" dirty="0">
              <a:effectLst/>
            </a:endParaRPr>
          </a:p>
        </c:rich>
      </c:tx>
      <c:layout>
        <c:manualLayout>
          <c:xMode val="edge"/>
          <c:yMode val="edge"/>
          <c:x val="0.23050216479350338"/>
          <c:y val="3.57142857142857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901002759270483E-2"/>
          <c:y val="0.1440968474554476"/>
          <c:w val="0.90949547973170008"/>
          <c:h val="0.7127118485189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69515669515618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(N=1154)</c:v>
                </c:pt>
                <c:pt idx="1">
                  <c:v>Students at/above 85th %ile    (N=243)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0.65</c:v>
                </c:pt>
                <c:pt idx="1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1.13960113960113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82051282051282E-2"/>
                  <c:y val="-3.9682539682540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4900284900284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(N=1154)</c:v>
                </c:pt>
                <c:pt idx="1">
                  <c:v>Students at/above 85th %ile    (N=243)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0.63</c:v>
                </c:pt>
                <c:pt idx="1">
                  <c:v>0.52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13960113960113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715099715099714E-3"/>
                  <c:y val="-1.9841269841270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470085470085479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1225071225071226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45014245014245E-2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3958992305450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5099715099714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8490028490028491E-3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6980056980055933E-3"/>
                  <c:y val="-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446223104016404E-16"/>
                  <c:y val="-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(N=1154)</c:v>
                </c:pt>
                <c:pt idx="1">
                  <c:v>Students at/above 85th %ile    (N=243)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0.62</c:v>
                </c:pt>
                <c:pt idx="1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(N=1154)</c:v>
                </c:pt>
                <c:pt idx="1">
                  <c:v>Students at/above 85th %ile    (N=243)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0.51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(N=1154)</c:v>
                </c:pt>
                <c:pt idx="1">
                  <c:v>Students at/above 85th %ile    (N=243)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0.64</c:v>
                </c:pt>
                <c:pt idx="1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21600"/>
        <c:axId val="35723136"/>
      </c:barChart>
      <c:catAx>
        <c:axId val="3572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5723136"/>
        <c:crosses val="autoZero"/>
        <c:auto val="1"/>
        <c:lblAlgn val="ctr"/>
        <c:lblOffset val="100"/>
        <c:noMultiLvlLbl val="0"/>
      </c:catAx>
      <c:valAx>
        <c:axId val="3572313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5721600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68291843327276402"/>
          <c:y val="0.16585239345081865"/>
          <c:w val="0.20488043161271505"/>
          <c:h val="0.12006717910261215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72756877612519E-2"/>
          <c:y val="3.4730668281849383E-2"/>
          <c:w val="0.82820829687955677"/>
          <c:h val="0.88199596204320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4th LI</c:v>
                </c:pt>
                <c:pt idx="1">
                  <c:v>3rd LI</c:v>
                </c:pt>
                <c:pt idx="2">
                  <c:v>2nd LI</c:v>
                </c:pt>
                <c:pt idx="3">
                  <c:v>4th Hisp</c:v>
                </c:pt>
                <c:pt idx="4">
                  <c:v>3rd Hisp</c:v>
                </c:pt>
                <c:pt idx="5">
                  <c:v>2nd Hisp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</c:v>
                </c:pt>
                <c:pt idx="1">
                  <c:v>23</c:v>
                </c:pt>
                <c:pt idx="2">
                  <c:v>29</c:v>
                </c:pt>
                <c:pt idx="3">
                  <c:v>26</c:v>
                </c:pt>
                <c:pt idx="4">
                  <c:v>23</c:v>
                </c:pt>
                <c:pt idx="5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4th LI</c:v>
                </c:pt>
                <c:pt idx="1">
                  <c:v>3rd LI</c:v>
                </c:pt>
                <c:pt idx="2">
                  <c:v>2nd LI</c:v>
                </c:pt>
                <c:pt idx="3">
                  <c:v>4th Hisp</c:v>
                </c:pt>
                <c:pt idx="4">
                  <c:v>3rd Hisp</c:v>
                </c:pt>
                <c:pt idx="5">
                  <c:v>2nd Hisp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42</c:v>
                </c:pt>
                <c:pt idx="1">
                  <c:v>28</c:v>
                </c:pt>
                <c:pt idx="2">
                  <c:v>20</c:v>
                </c:pt>
                <c:pt idx="3">
                  <c:v>41</c:v>
                </c:pt>
                <c:pt idx="4">
                  <c:v>33</c:v>
                </c:pt>
                <c:pt idx="5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207040"/>
        <c:axId val="101225216"/>
      </c:barChart>
      <c:catAx>
        <c:axId val="101207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01225216"/>
        <c:crosses val="autoZero"/>
        <c:auto val="1"/>
        <c:lblAlgn val="ctr"/>
        <c:lblOffset val="100"/>
        <c:noMultiLvlLbl val="0"/>
      </c:catAx>
      <c:valAx>
        <c:axId val="101225216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012070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5th Dist</c:v>
                </c:pt>
                <c:pt idx="1">
                  <c:v>4th Dist</c:v>
                </c:pt>
                <c:pt idx="2">
                  <c:v>3rd Dist</c:v>
                </c:pt>
                <c:pt idx="3">
                  <c:v>2nd Dist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53</c:v>
                </c:pt>
                <c:pt idx="2">
                  <c:v>68</c:v>
                </c:pt>
                <c:pt idx="3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5th Dist</c:v>
                </c:pt>
                <c:pt idx="1">
                  <c:v>4th Dist</c:v>
                </c:pt>
                <c:pt idx="2">
                  <c:v>3rd Dist</c:v>
                </c:pt>
                <c:pt idx="3">
                  <c:v>2nd Dist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78</c:v>
                </c:pt>
                <c:pt idx="1">
                  <c:v>68</c:v>
                </c:pt>
                <c:pt idx="2">
                  <c:v>63</c:v>
                </c:pt>
                <c:pt idx="3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431936"/>
        <c:axId val="101523840"/>
      </c:barChart>
      <c:catAx>
        <c:axId val="10143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101523840"/>
        <c:crosses val="autoZero"/>
        <c:auto val="1"/>
        <c:lblAlgn val="ctr"/>
        <c:lblOffset val="100"/>
        <c:noMultiLvlLbl val="0"/>
      </c:catAx>
      <c:valAx>
        <c:axId val="10152384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4319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5th LI</c:v>
                </c:pt>
                <c:pt idx="1">
                  <c:v>4th LI</c:v>
                </c:pt>
                <c:pt idx="2">
                  <c:v>3rd LI</c:v>
                </c:pt>
                <c:pt idx="3">
                  <c:v>2nd LI</c:v>
                </c:pt>
                <c:pt idx="4">
                  <c:v>5th Hisp</c:v>
                </c:pt>
                <c:pt idx="5">
                  <c:v>4th Hisp</c:v>
                </c:pt>
                <c:pt idx="6">
                  <c:v>3rd Hisp</c:v>
                </c:pt>
                <c:pt idx="7">
                  <c:v>2nd Hisp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53</c:v>
                </c:pt>
                <c:pt idx="1">
                  <c:v>53</c:v>
                </c:pt>
                <c:pt idx="2">
                  <c:v>51</c:v>
                </c:pt>
                <c:pt idx="3">
                  <c:v>42</c:v>
                </c:pt>
                <c:pt idx="4">
                  <c:v>61</c:v>
                </c:pt>
                <c:pt idx="5">
                  <c:v>31</c:v>
                </c:pt>
                <c:pt idx="6">
                  <c:v>56</c:v>
                </c:pt>
                <c:pt idx="7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5th LI</c:v>
                </c:pt>
                <c:pt idx="1">
                  <c:v>4th LI</c:v>
                </c:pt>
                <c:pt idx="2">
                  <c:v>3rd LI</c:v>
                </c:pt>
                <c:pt idx="3">
                  <c:v>2nd LI</c:v>
                </c:pt>
                <c:pt idx="4">
                  <c:v>5th Hisp</c:v>
                </c:pt>
                <c:pt idx="5">
                  <c:v>4th Hisp</c:v>
                </c:pt>
                <c:pt idx="6">
                  <c:v>3rd Hisp</c:v>
                </c:pt>
                <c:pt idx="7">
                  <c:v>2nd Hisp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51</c:v>
                </c:pt>
                <c:pt idx="1">
                  <c:v>38</c:v>
                </c:pt>
                <c:pt idx="2">
                  <c:v>40</c:v>
                </c:pt>
                <c:pt idx="3">
                  <c:v>29</c:v>
                </c:pt>
                <c:pt idx="4">
                  <c:v>58</c:v>
                </c:pt>
                <c:pt idx="5">
                  <c:v>44</c:v>
                </c:pt>
                <c:pt idx="6">
                  <c:v>36</c:v>
                </c:pt>
                <c:pt idx="7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591296"/>
        <c:axId val="101601280"/>
      </c:barChart>
      <c:catAx>
        <c:axId val="101591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01601280"/>
        <c:crosses val="autoZero"/>
        <c:auto val="1"/>
        <c:lblAlgn val="ctr"/>
        <c:lblOffset val="100"/>
        <c:noMultiLvlLbl val="0"/>
      </c:catAx>
      <c:valAx>
        <c:axId val="101601280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015912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6th Dist</c:v>
                </c:pt>
                <c:pt idx="1">
                  <c:v>5th Dist</c:v>
                </c:pt>
                <c:pt idx="2">
                  <c:v>4th Dist</c:v>
                </c:pt>
                <c:pt idx="3">
                  <c:v>3rd Dist</c:v>
                </c:pt>
                <c:pt idx="4">
                  <c:v>2nd Dist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68</c:v>
                </c:pt>
                <c:pt idx="1">
                  <c:v>62</c:v>
                </c:pt>
                <c:pt idx="2">
                  <c:v>71</c:v>
                </c:pt>
                <c:pt idx="3">
                  <c:v>73</c:v>
                </c:pt>
                <c:pt idx="4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6th Dist</c:v>
                </c:pt>
                <c:pt idx="1">
                  <c:v>5th Dist</c:v>
                </c:pt>
                <c:pt idx="2">
                  <c:v>4th Dist</c:v>
                </c:pt>
                <c:pt idx="3">
                  <c:v>3rd Dist</c:v>
                </c:pt>
                <c:pt idx="4">
                  <c:v>2nd Dist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78</c:v>
                </c:pt>
                <c:pt idx="1">
                  <c:v>73</c:v>
                </c:pt>
                <c:pt idx="2">
                  <c:v>71</c:v>
                </c:pt>
                <c:pt idx="3">
                  <c:v>75</c:v>
                </c:pt>
                <c:pt idx="4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664640"/>
        <c:axId val="101666176"/>
      </c:barChart>
      <c:catAx>
        <c:axId val="101664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1666176"/>
        <c:crosses val="autoZero"/>
        <c:auto val="1"/>
        <c:lblAlgn val="ctr"/>
        <c:lblOffset val="100"/>
        <c:noMultiLvlLbl val="0"/>
      </c:catAx>
      <c:valAx>
        <c:axId val="10166617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6646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6th LI</c:v>
                </c:pt>
                <c:pt idx="1">
                  <c:v>5th LI</c:v>
                </c:pt>
                <c:pt idx="2">
                  <c:v>4th LI</c:v>
                </c:pt>
                <c:pt idx="3">
                  <c:v>3rd LI</c:v>
                </c:pt>
                <c:pt idx="4">
                  <c:v>6th Hisp</c:v>
                </c:pt>
                <c:pt idx="5">
                  <c:v>5th Hisp</c:v>
                </c:pt>
                <c:pt idx="6">
                  <c:v>4th Hisp</c:v>
                </c:pt>
                <c:pt idx="7">
                  <c:v>3rd Hisp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49</c:v>
                </c:pt>
                <c:pt idx="1">
                  <c:v>36</c:v>
                </c:pt>
                <c:pt idx="2">
                  <c:v>46</c:v>
                </c:pt>
                <c:pt idx="3">
                  <c:v>59</c:v>
                </c:pt>
                <c:pt idx="4">
                  <c:v>54</c:v>
                </c:pt>
                <c:pt idx="5">
                  <c:v>41</c:v>
                </c:pt>
                <c:pt idx="6">
                  <c:v>51</c:v>
                </c:pt>
                <c:pt idx="7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6th LI</c:v>
                </c:pt>
                <c:pt idx="1">
                  <c:v>5th LI</c:v>
                </c:pt>
                <c:pt idx="2">
                  <c:v>4th LI</c:v>
                </c:pt>
                <c:pt idx="3">
                  <c:v>3rd LI</c:v>
                </c:pt>
                <c:pt idx="4">
                  <c:v>6th Hisp</c:v>
                </c:pt>
                <c:pt idx="5">
                  <c:v>5th Hisp</c:v>
                </c:pt>
                <c:pt idx="6">
                  <c:v>4th Hisp</c:v>
                </c:pt>
                <c:pt idx="7">
                  <c:v>3rd Hisp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59</c:v>
                </c:pt>
                <c:pt idx="1">
                  <c:v>46</c:v>
                </c:pt>
                <c:pt idx="2">
                  <c:v>41</c:v>
                </c:pt>
                <c:pt idx="3">
                  <c:v>46</c:v>
                </c:pt>
                <c:pt idx="4">
                  <c:v>65</c:v>
                </c:pt>
                <c:pt idx="5">
                  <c:v>47</c:v>
                </c:pt>
                <c:pt idx="6">
                  <c:v>47</c:v>
                </c:pt>
                <c:pt idx="7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676096"/>
        <c:axId val="116677632"/>
      </c:barChart>
      <c:catAx>
        <c:axId val="116676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16677632"/>
        <c:crosses val="autoZero"/>
        <c:auto val="1"/>
        <c:lblAlgn val="ctr"/>
        <c:lblOffset val="100"/>
        <c:noMultiLvlLbl val="0"/>
      </c:catAx>
      <c:valAx>
        <c:axId val="116677632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166760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7th</c:v>
                </c:pt>
                <c:pt idx="1">
                  <c:v>6th</c:v>
                </c:pt>
                <c:pt idx="2">
                  <c:v>5th</c:v>
                </c:pt>
                <c:pt idx="3">
                  <c:v>4th</c:v>
                </c:pt>
                <c:pt idx="4">
                  <c:v>3rd</c:v>
                </c:pt>
                <c:pt idx="5">
                  <c:v>2nd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67</c:v>
                </c:pt>
                <c:pt idx="1">
                  <c:v>64</c:v>
                </c:pt>
                <c:pt idx="2">
                  <c:v>69</c:v>
                </c:pt>
                <c:pt idx="3">
                  <c:v>65</c:v>
                </c:pt>
                <c:pt idx="4">
                  <c:v>76</c:v>
                </c:pt>
                <c:pt idx="5">
                  <c:v>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7th</c:v>
                </c:pt>
                <c:pt idx="1">
                  <c:v>6th</c:v>
                </c:pt>
                <c:pt idx="2">
                  <c:v>5th</c:v>
                </c:pt>
                <c:pt idx="3">
                  <c:v>4th</c:v>
                </c:pt>
                <c:pt idx="4">
                  <c:v>3rd</c:v>
                </c:pt>
                <c:pt idx="5">
                  <c:v>2nd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77</c:v>
                </c:pt>
                <c:pt idx="1">
                  <c:v>73</c:v>
                </c:pt>
                <c:pt idx="2">
                  <c:v>68</c:v>
                </c:pt>
                <c:pt idx="3">
                  <c:v>66</c:v>
                </c:pt>
                <c:pt idx="4">
                  <c:v>71</c:v>
                </c:pt>
                <c:pt idx="5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75840"/>
        <c:axId val="117877376"/>
      </c:barChart>
      <c:catAx>
        <c:axId val="11787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7877376"/>
        <c:crosses val="autoZero"/>
        <c:auto val="1"/>
        <c:lblAlgn val="ctr"/>
        <c:lblOffset val="100"/>
        <c:noMultiLvlLbl val="0"/>
      </c:catAx>
      <c:valAx>
        <c:axId val="11787737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8758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7th LI</c:v>
                </c:pt>
                <c:pt idx="1">
                  <c:v>6th LI</c:v>
                </c:pt>
                <c:pt idx="2">
                  <c:v>5th LI</c:v>
                </c:pt>
                <c:pt idx="3">
                  <c:v>4th LI</c:v>
                </c:pt>
                <c:pt idx="4">
                  <c:v>7th Hisp</c:v>
                </c:pt>
                <c:pt idx="5">
                  <c:v>6th Hisp</c:v>
                </c:pt>
                <c:pt idx="6">
                  <c:v>5th Hisp</c:v>
                </c:pt>
                <c:pt idx="7">
                  <c:v>4th Hisp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39</c:v>
                </c:pt>
                <c:pt idx="1">
                  <c:v>39</c:v>
                </c:pt>
                <c:pt idx="2">
                  <c:v>36</c:v>
                </c:pt>
                <c:pt idx="3">
                  <c:v>39</c:v>
                </c:pt>
                <c:pt idx="4">
                  <c:v>43</c:v>
                </c:pt>
                <c:pt idx="5">
                  <c:v>31</c:v>
                </c:pt>
                <c:pt idx="6">
                  <c:v>34</c:v>
                </c:pt>
                <c:pt idx="7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7th LI</c:v>
                </c:pt>
                <c:pt idx="1">
                  <c:v>6th LI</c:v>
                </c:pt>
                <c:pt idx="2">
                  <c:v>5th LI</c:v>
                </c:pt>
                <c:pt idx="3">
                  <c:v>4th LI</c:v>
                </c:pt>
                <c:pt idx="4">
                  <c:v>7th Hisp</c:v>
                </c:pt>
                <c:pt idx="5">
                  <c:v>6th Hisp</c:v>
                </c:pt>
                <c:pt idx="6">
                  <c:v>5th Hisp</c:v>
                </c:pt>
                <c:pt idx="7">
                  <c:v>4th Hisp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46</c:v>
                </c:pt>
                <c:pt idx="1">
                  <c:v>51</c:v>
                </c:pt>
                <c:pt idx="2">
                  <c:v>35</c:v>
                </c:pt>
                <c:pt idx="3">
                  <c:v>35</c:v>
                </c:pt>
                <c:pt idx="4">
                  <c:v>53</c:v>
                </c:pt>
                <c:pt idx="5">
                  <c:v>47</c:v>
                </c:pt>
                <c:pt idx="6">
                  <c:v>33</c:v>
                </c:pt>
                <c:pt idx="7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73760"/>
        <c:axId val="117975296"/>
      </c:barChart>
      <c:catAx>
        <c:axId val="11797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17975296"/>
        <c:crosses val="autoZero"/>
        <c:auto val="1"/>
        <c:lblAlgn val="ctr"/>
        <c:lblOffset val="100"/>
        <c:noMultiLvlLbl val="0"/>
      </c:catAx>
      <c:valAx>
        <c:axId val="117975296"/>
        <c:scaling>
          <c:orientation val="minMax"/>
          <c:max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179737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8th</c:v>
                </c:pt>
                <c:pt idx="1">
                  <c:v>7th</c:v>
                </c:pt>
                <c:pt idx="2">
                  <c:v>6th</c:v>
                </c:pt>
                <c:pt idx="3">
                  <c:v>5th</c:v>
                </c:pt>
                <c:pt idx="4">
                  <c:v>4th</c:v>
                </c:pt>
                <c:pt idx="5">
                  <c:v>3rd</c:v>
                </c:pt>
                <c:pt idx="6">
                  <c:v>2nd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82</c:v>
                </c:pt>
                <c:pt idx="1">
                  <c:v>76</c:v>
                </c:pt>
                <c:pt idx="2">
                  <c:v>81</c:v>
                </c:pt>
                <c:pt idx="3">
                  <c:v>76</c:v>
                </c:pt>
                <c:pt idx="4">
                  <c:v>79</c:v>
                </c:pt>
                <c:pt idx="5">
                  <c:v>78</c:v>
                </c:pt>
                <c:pt idx="6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8th</c:v>
                </c:pt>
                <c:pt idx="1">
                  <c:v>7th</c:v>
                </c:pt>
                <c:pt idx="2">
                  <c:v>6th</c:v>
                </c:pt>
                <c:pt idx="3">
                  <c:v>5th</c:v>
                </c:pt>
                <c:pt idx="4">
                  <c:v>4th</c:v>
                </c:pt>
                <c:pt idx="5">
                  <c:v>3rd</c:v>
                </c:pt>
                <c:pt idx="6">
                  <c:v>2nd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88</c:v>
                </c:pt>
                <c:pt idx="1">
                  <c:v>83</c:v>
                </c:pt>
                <c:pt idx="2">
                  <c:v>81</c:v>
                </c:pt>
                <c:pt idx="3">
                  <c:v>75</c:v>
                </c:pt>
                <c:pt idx="4">
                  <c:v>78</c:v>
                </c:pt>
                <c:pt idx="5">
                  <c:v>74</c:v>
                </c:pt>
                <c:pt idx="6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14336"/>
        <c:axId val="118015872"/>
      </c:barChart>
      <c:catAx>
        <c:axId val="118014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18015872"/>
        <c:crosses val="autoZero"/>
        <c:auto val="1"/>
        <c:lblAlgn val="ctr"/>
        <c:lblOffset val="100"/>
        <c:noMultiLvlLbl val="0"/>
      </c:catAx>
      <c:valAx>
        <c:axId val="11801587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014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8th LI</c:v>
                </c:pt>
                <c:pt idx="1">
                  <c:v>7th LI</c:v>
                </c:pt>
                <c:pt idx="2">
                  <c:v>6th LI</c:v>
                </c:pt>
                <c:pt idx="3">
                  <c:v>5th LI</c:v>
                </c:pt>
                <c:pt idx="4">
                  <c:v>4th LI</c:v>
                </c:pt>
                <c:pt idx="5">
                  <c:v>8th Hisp</c:v>
                </c:pt>
                <c:pt idx="6">
                  <c:v>7th Hisp</c:v>
                </c:pt>
                <c:pt idx="7">
                  <c:v>6th Hisp</c:v>
                </c:pt>
                <c:pt idx="8">
                  <c:v>5th Hisp</c:v>
                </c:pt>
                <c:pt idx="9">
                  <c:v>4th Hisp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63</c:v>
                </c:pt>
                <c:pt idx="1">
                  <c:v>63</c:v>
                </c:pt>
                <c:pt idx="2">
                  <c:v>63</c:v>
                </c:pt>
                <c:pt idx="3">
                  <c:v>47</c:v>
                </c:pt>
                <c:pt idx="4">
                  <c:v>58</c:v>
                </c:pt>
                <c:pt idx="5">
                  <c:v>73</c:v>
                </c:pt>
                <c:pt idx="6">
                  <c:v>73</c:v>
                </c:pt>
                <c:pt idx="7">
                  <c:v>68</c:v>
                </c:pt>
                <c:pt idx="8">
                  <c:v>59</c:v>
                </c:pt>
                <c:pt idx="9">
                  <c:v>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8th LI</c:v>
                </c:pt>
                <c:pt idx="1">
                  <c:v>7th LI</c:v>
                </c:pt>
                <c:pt idx="2">
                  <c:v>6th LI</c:v>
                </c:pt>
                <c:pt idx="3">
                  <c:v>5th LI</c:v>
                </c:pt>
                <c:pt idx="4">
                  <c:v>4th LI</c:v>
                </c:pt>
                <c:pt idx="5">
                  <c:v>8th Hisp</c:v>
                </c:pt>
                <c:pt idx="6">
                  <c:v>7th Hisp</c:v>
                </c:pt>
                <c:pt idx="7">
                  <c:v>6th Hisp</c:v>
                </c:pt>
                <c:pt idx="8">
                  <c:v>5th Hisp</c:v>
                </c:pt>
                <c:pt idx="9">
                  <c:v>4th Hisp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74</c:v>
                </c:pt>
                <c:pt idx="1">
                  <c:v>68</c:v>
                </c:pt>
                <c:pt idx="2">
                  <c:v>68</c:v>
                </c:pt>
                <c:pt idx="3">
                  <c:v>47</c:v>
                </c:pt>
                <c:pt idx="4">
                  <c:v>54</c:v>
                </c:pt>
                <c:pt idx="5">
                  <c:v>73</c:v>
                </c:pt>
                <c:pt idx="6">
                  <c:v>64</c:v>
                </c:pt>
                <c:pt idx="7">
                  <c:v>73</c:v>
                </c:pt>
                <c:pt idx="8">
                  <c:v>55</c:v>
                </c:pt>
                <c:pt idx="9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95648"/>
        <c:axId val="125597184"/>
      </c:barChart>
      <c:catAx>
        <c:axId val="12559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597184"/>
        <c:crosses val="autoZero"/>
        <c:auto val="1"/>
        <c:lblAlgn val="ctr"/>
        <c:lblOffset val="100"/>
        <c:noMultiLvlLbl val="0"/>
      </c:catAx>
      <c:valAx>
        <c:axId val="12559718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595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FY18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Math Prep</c:v>
                </c:pt>
                <c:pt idx="1">
                  <c:v>Math Accl/Honors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44</c:v>
                </c:pt>
                <c:pt idx="1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216576"/>
        <c:axId val="36119296"/>
      </c:barChart>
      <c:catAx>
        <c:axId val="120216576"/>
        <c:scaling>
          <c:orientation val="minMax"/>
        </c:scaling>
        <c:delete val="0"/>
        <c:axPos val="b"/>
        <c:majorTickMark val="out"/>
        <c:minorTickMark val="none"/>
        <c:tickLblPos val="nextTo"/>
        <c:crossAx val="36119296"/>
        <c:crosses val="autoZero"/>
        <c:auto val="1"/>
        <c:lblAlgn val="ctr"/>
        <c:lblOffset val="100"/>
        <c:noMultiLvlLbl val="0"/>
      </c:catAx>
      <c:valAx>
        <c:axId val="3611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2165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sng" dirty="0">
                <a:solidFill>
                  <a:srgbClr val="00B050"/>
                </a:solidFill>
              </a:rPr>
              <a:t>Math </a:t>
            </a:r>
            <a:r>
              <a:rPr lang="en-US" sz="2200" u="sng" dirty="0" smtClean="0">
                <a:solidFill>
                  <a:srgbClr val="00B050"/>
                </a:solidFill>
              </a:rPr>
              <a:t>Progress </a:t>
            </a:r>
            <a:r>
              <a:rPr lang="en-US" sz="2200" u="none" dirty="0" smtClean="0">
                <a:solidFill>
                  <a:prstClr val="black"/>
                </a:solidFill>
              </a:rPr>
              <a:t>Spring</a:t>
            </a:r>
            <a:r>
              <a:rPr lang="en-US" sz="2200" dirty="0" smtClean="0"/>
              <a:t>-Spring FY17</a:t>
            </a:r>
            <a:r>
              <a:rPr lang="en-US" sz="2200" baseline="0" dirty="0" smtClean="0"/>
              <a:t> </a:t>
            </a:r>
          </a:p>
          <a:p>
            <a:pPr>
              <a:defRPr/>
            </a:pPr>
            <a:r>
              <a:rPr lang="en-US" sz="2000" baseline="0" dirty="0" smtClean="0"/>
              <a:t>Percentage of Students Meeting Annual Growth Target</a:t>
            </a:r>
            <a:endParaRPr lang="en-US" sz="2000" dirty="0" smtClean="0"/>
          </a:p>
        </c:rich>
      </c:tx>
      <c:layout>
        <c:manualLayout>
          <c:xMode val="edge"/>
          <c:yMode val="edge"/>
          <c:x val="0.21398860398860398"/>
          <c:y val="3.57142857142857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299257464611797E-2"/>
          <c:y val="0.14409683164604423"/>
          <c:w val="0.91234451671801908"/>
          <c:h val="0.7127118485189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3366CC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7.1225071225071226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96011396011397E-2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(N=1185)</c:v>
                </c:pt>
                <c:pt idx="1">
                  <c:v>Students at/above 85th %ile (259)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0.67</c:v>
                </c:pt>
                <c:pt idx="1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7.12239495704062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735042735042739E-3"/>
                  <c:y val="7.936195475565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490028490028491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5470085470085479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735042735042739E-3"/>
                  <c:y val="-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397806043579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820512820512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396011396011501E-2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9715099715099714E-3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(N=1185)</c:v>
                </c:pt>
                <c:pt idx="1">
                  <c:v>Students at/above 85th %ile (259)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0.63</c:v>
                </c:pt>
                <c:pt idx="1">
                  <c:v>0.61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9.9715099715099714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17E-2"/>
                  <c:y val="7.9363517060367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82051282051282E-2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9715099715099714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245014245014245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9715099715100754E-3"/>
                  <c:y val="-1.984126984126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2735042735042739E-3"/>
                  <c:y val="-9.9206349206349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6980056980058024E-3"/>
                  <c:y val="-3.17460317460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(N=1185)</c:v>
                </c:pt>
                <c:pt idx="1">
                  <c:v>Students at/above 85th %ile (259)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0.71</c:v>
                </c:pt>
                <c:pt idx="1">
                  <c:v>0.69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(N=1185)</c:v>
                </c:pt>
                <c:pt idx="1">
                  <c:v>Students at/above 85th %ile (259)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0.48</c:v>
                </c:pt>
                <c:pt idx="1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All Students (N=1185)</c:v>
                </c:pt>
                <c:pt idx="1">
                  <c:v>Students at/above 85th %ile (259)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0.65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59232"/>
        <c:axId val="35760768"/>
      </c:barChart>
      <c:catAx>
        <c:axId val="35759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5760768"/>
        <c:crosses val="autoZero"/>
        <c:auto val="1"/>
        <c:lblAlgn val="ctr"/>
        <c:lblOffset val="100"/>
        <c:noMultiLvlLbl val="0"/>
      </c:catAx>
      <c:valAx>
        <c:axId val="357607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759232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56326031361464435"/>
          <c:y val="0.16783652043494562"/>
          <c:w val="0.13650436323664669"/>
          <c:h val="0.14189257592800897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53</c:v>
                </c:pt>
                <c:pt idx="1">
                  <c:v>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41</c:v>
                </c:pt>
                <c:pt idx="1">
                  <c:v>59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FY18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ELA Prep</c:v>
                </c:pt>
                <c:pt idx="1">
                  <c:v>ELA Accl/Honors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10720"/>
        <c:axId val="84116608"/>
      </c:barChart>
      <c:catAx>
        <c:axId val="84110720"/>
        <c:scaling>
          <c:orientation val="minMax"/>
        </c:scaling>
        <c:delete val="0"/>
        <c:axPos val="b"/>
        <c:majorTickMark val="out"/>
        <c:minorTickMark val="none"/>
        <c:tickLblPos val="nextTo"/>
        <c:crossAx val="84116608"/>
        <c:crosses val="autoZero"/>
        <c:auto val="1"/>
        <c:lblAlgn val="ctr"/>
        <c:lblOffset val="100"/>
        <c:noMultiLvlLbl val="0"/>
      </c:catAx>
      <c:valAx>
        <c:axId val="84116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1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</c:v>
                </c:pt>
                <c:pt idx="1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71</c:v>
                </c:pt>
                <c:pt idx="1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68</c:v>
                </c:pt>
                <c:pt idx="1">
                  <c:v>32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41</c:v>
                </c:pt>
                <c:pt idx="1">
                  <c:v>51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FY18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Science Prep</c:v>
                </c:pt>
                <c:pt idx="1">
                  <c:v>Science Accl/Honors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931712"/>
        <c:axId val="82933248"/>
      </c:barChart>
      <c:catAx>
        <c:axId val="82931712"/>
        <c:scaling>
          <c:orientation val="minMax"/>
        </c:scaling>
        <c:delete val="0"/>
        <c:axPos val="b"/>
        <c:majorTickMark val="out"/>
        <c:minorTickMark val="none"/>
        <c:tickLblPos val="nextTo"/>
        <c:crossAx val="82933248"/>
        <c:crosses val="autoZero"/>
        <c:auto val="1"/>
        <c:lblAlgn val="ctr"/>
        <c:lblOffset val="100"/>
        <c:noMultiLvlLbl val="0"/>
      </c:catAx>
      <c:valAx>
        <c:axId val="8293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9317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none" dirty="0">
                <a:solidFill>
                  <a:srgbClr val="0070C0"/>
                </a:solidFill>
              </a:rPr>
              <a:t>Reading</a:t>
            </a:r>
            <a:r>
              <a:rPr lang="en-US" sz="2200" u="none" dirty="0"/>
              <a:t> </a:t>
            </a:r>
            <a:r>
              <a:rPr lang="en-US" sz="2200" u="none" dirty="0">
                <a:solidFill>
                  <a:srgbClr val="0070C0"/>
                </a:solidFill>
              </a:rPr>
              <a:t>Progress</a:t>
            </a:r>
            <a:r>
              <a:rPr lang="en-US" sz="2200" u="none" dirty="0"/>
              <a:t> </a:t>
            </a:r>
            <a:r>
              <a:rPr lang="en-US" sz="2200" u="none" dirty="0" smtClean="0"/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</a:t>
            </a:r>
            <a:r>
              <a:rPr lang="en-US" sz="1800" i="1" baseline="0" dirty="0" smtClean="0"/>
              <a:t> of Students Meeting Annual Progress Target </a:t>
            </a:r>
          </a:p>
          <a:p>
            <a:pPr>
              <a:defRPr/>
            </a:pPr>
            <a:r>
              <a:rPr lang="en-US" sz="1800" i="1" baseline="0" dirty="0" smtClean="0"/>
              <a:t>by </a:t>
            </a:r>
            <a:r>
              <a:rPr lang="en-US" sz="1800" i="1" u="sng" baseline="0" dirty="0" smtClean="0"/>
              <a:t>Percentile Range</a:t>
            </a:r>
            <a:endParaRPr lang="en-US" sz="1800" i="1" u="sng" dirty="0" smtClean="0"/>
          </a:p>
        </c:rich>
      </c:tx>
      <c:layout>
        <c:manualLayout>
          <c:xMode val="edge"/>
          <c:yMode val="edge"/>
          <c:x val="0.18776712205846063"/>
          <c:y val="4.76190476190476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901002759270483E-2"/>
          <c:y val="0.22544603799525059"/>
          <c:w val="0.90949547973170008"/>
          <c:h val="0.7127118485189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69515669515618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1-19 Met    (N=130)</c:v>
                </c:pt>
                <c:pt idx="2">
                  <c:v>20-34 Met    (N=126)</c:v>
                </c:pt>
                <c:pt idx="3">
                  <c:v>35-49 Met    (N=163)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</c:v>
                </c:pt>
                <c:pt idx="1">
                  <c:v>0.74</c:v>
                </c:pt>
                <c:pt idx="2">
                  <c:v>0.7</c:v>
                </c:pt>
                <c:pt idx="3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1.4245014245014246E-3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82051282051282E-2"/>
                  <c:y val="-3.9682539682540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4900284900284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1-19 Met    (N=130)</c:v>
                </c:pt>
                <c:pt idx="2">
                  <c:v>20-34 Met    (N=126)</c:v>
                </c:pt>
                <c:pt idx="3">
                  <c:v>35-49 Met    (N=163)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0.63</c:v>
                </c:pt>
                <c:pt idx="1">
                  <c:v>0.75</c:v>
                </c:pt>
                <c:pt idx="2">
                  <c:v>0.66</c:v>
                </c:pt>
                <c:pt idx="3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13960113960113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45014245014245E-2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3958992305450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5099715099714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8490028490028491E-3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6980056980055933E-3"/>
                  <c:y val="-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446223104016404E-16"/>
                  <c:y val="-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1-19 Met    (N=130)</c:v>
                </c:pt>
                <c:pt idx="2">
                  <c:v>20-34 Met    (N=126)</c:v>
                </c:pt>
                <c:pt idx="3">
                  <c:v>35-49 Met    (N=163)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0.62</c:v>
                </c:pt>
                <c:pt idx="1">
                  <c:v>0.69</c:v>
                </c:pt>
                <c:pt idx="2">
                  <c:v>0.73</c:v>
                </c:pt>
                <c:pt idx="3">
                  <c:v>0.72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45014245014246E-3"/>
                  <c:y val="9.9206349206349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715099715099714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225071225071226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1-19 Met    (N=130)</c:v>
                </c:pt>
                <c:pt idx="2">
                  <c:v>20-34 Met    (N=126)</c:v>
                </c:pt>
                <c:pt idx="3">
                  <c:v>35-49 Met    (N=163)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0.67</c:v>
                </c:pt>
                <c:pt idx="2">
                  <c:v>0.6</c:v>
                </c:pt>
                <c:pt idx="3">
                  <c:v>0.55000000000000004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1.1396011396011397E-2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1-19 Met    (N=130)</c:v>
                </c:pt>
                <c:pt idx="2">
                  <c:v>20-34 Met    (N=126)</c:v>
                </c:pt>
                <c:pt idx="3">
                  <c:v>35-49 Met    (N=163)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0.64</c:v>
                </c:pt>
                <c:pt idx="1">
                  <c:v>0.68</c:v>
                </c:pt>
                <c:pt idx="2">
                  <c:v>0.66</c:v>
                </c:pt>
                <c:pt idx="3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29056"/>
        <c:axId val="36830592"/>
      </c:barChart>
      <c:catAx>
        <c:axId val="36829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6830592"/>
        <c:crosses val="autoZero"/>
        <c:auto val="1"/>
        <c:lblAlgn val="ctr"/>
        <c:lblOffset val="100"/>
        <c:noMultiLvlLbl val="0"/>
      </c:catAx>
      <c:valAx>
        <c:axId val="368305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6829056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11026886062319131"/>
          <c:y val="0.22537620297462818"/>
          <c:w val="0.20630493303721648"/>
          <c:h val="0.1321327021622297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</a:t>
            </a:r>
            <a:r>
              <a:rPr lang="en-US" sz="2200" u="none" dirty="0"/>
              <a:t>105 </a:t>
            </a:r>
            <a:r>
              <a:rPr lang="en-US" sz="2200" u="none" dirty="0">
                <a:solidFill>
                  <a:srgbClr val="0070C0"/>
                </a:solidFill>
              </a:rPr>
              <a:t>Reading</a:t>
            </a:r>
            <a:r>
              <a:rPr lang="en-US" sz="2200" u="none" dirty="0"/>
              <a:t> </a:t>
            </a:r>
            <a:r>
              <a:rPr lang="en-US" sz="2200" u="none" dirty="0">
                <a:solidFill>
                  <a:srgbClr val="0070C0"/>
                </a:solidFill>
              </a:rPr>
              <a:t>Progress</a:t>
            </a:r>
            <a:r>
              <a:rPr lang="en-US" sz="2200" u="none" dirty="0"/>
              <a:t> </a:t>
            </a:r>
            <a:r>
              <a:rPr lang="en-US" sz="2200" u="none" dirty="0" smtClean="0"/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</a:t>
            </a:r>
            <a:r>
              <a:rPr lang="en-US" sz="1800" i="1" baseline="0" dirty="0" smtClean="0"/>
              <a:t> of Students Meeting Annual Progress Target </a:t>
            </a:r>
          </a:p>
          <a:p>
            <a:pPr>
              <a:defRPr/>
            </a:pPr>
            <a:r>
              <a:rPr lang="en-US" sz="1800" i="1" baseline="0" dirty="0" smtClean="0"/>
              <a:t>By </a:t>
            </a:r>
            <a:r>
              <a:rPr lang="en-US" sz="1800" i="1" u="sng" baseline="0" dirty="0" smtClean="0"/>
              <a:t>Percentile Range</a:t>
            </a:r>
            <a:endParaRPr lang="en-US" sz="1800" i="1" u="sng" dirty="0" smtClean="0"/>
          </a:p>
        </c:rich>
      </c:tx>
      <c:layout>
        <c:manualLayout>
          <c:xMode val="edge"/>
          <c:yMode val="edge"/>
          <c:x val="0.19631413060546918"/>
          <c:y val="1.19047619047619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218498328734553E-2"/>
          <c:y val="0.18973175228096487"/>
          <c:w val="0.90949547973170008"/>
          <c:h val="0.7484261342332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69515669515618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50-74 Met    (N=331)</c:v>
                </c:pt>
                <c:pt idx="2">
                  <c:v>75-89 Met    (N=233)</c:v>
                </c:pt>
                <c:pt idx="3">
                  <c:v>90+  Met     (N=171)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</c:v>
                </c:pt>
                <c:pt idx="1">
                  <c:v>0.63</c:v>
                </c:pt>
                <c:pt idx="2">
                  <c:v>0.62</c:v>
                </c:pt>
                <c:pt idx="3">
                  <c:v>0.52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4.2735042735042739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82051282051282E-2"/>
                  <c:y val="-3.9682539682540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4900284900284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50-74 Met    (N=331)</c:v>
                </c:pt>
                <c:pt idx="2">
                  <c:v>75-89 Met    (N=233)</c:v>
                </c:pt>
                <c:pt idx="3">
                  <c:v>90+  Met     (N=171)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0.63</c:v>
                </c:pt>
                <c:pt idx="1">
                  <c:v>0.62</c:v>
                </c:pt>
                <c:pt idx="2">
                  <c:v>0.52</c:v>
                </c:pt>
                <c:pt idx="3">
                  <c:v>0.53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45014245014246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715099715099714E-3"/>
                  <c:y val="-1.9841269841270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6980056980056983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45014245014245E-2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3958992305450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5099715099714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8490028490028491E-3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6980056980055933E-3"/>
                  <c:y val="-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446223104016404E-16"/>
                  <c:y val="-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50-74 Met    (N=331)</c:v>
                </c:pt>
                <c:pt idx="2">
                  <c:v>75-89 Met    (N=233)</c:v>
                </c:pt>
                <c:pt idx="3">
                  <c:v>90+  Met     (N=171)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0.62</c:v>
                </c:pt>
                <c:pt idx="1">
                  <c:v>0.6</c:v>
                </c:pt>
                <c:pt idx="2">
                  <c:v>0.55000000000000004</c:v>
                </c:pt>
                <c:pt idx="3">
                  <c:v>0.44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4.2735042735043E-3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50-74 Met    (N=331)</c:v>
                </c:pt>
                <c:pt idx="2">
                  <c:v>75-89 Met    (N=233)</c:v>
                </c:pt>
                <c:pt idx="3">
                  <c:v>90+  Met     (N=171)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0.55000000000000004</c:v>
                </c:pt>
                <c:pt idx="2">
                  <c:v>0.51</c:v>
                </c:pt>
                <c:pt idx="3">
                  <c:v>0.49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(N=1154)</c:v>
                </c:pt>
                <c:pt idx="1">
                  <c:v>50-74 Met    (N=331)</c:v>
                </c:pt>
                <c:pt idx="2">
                  <c:v>75-89 Met    (N=233)</c:v>
                </c:pt>
                <c:pt idx="3">
                  <c:v>90+  Met     (N=171)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0.64</c:v>
                </c:pt>
                <c:pt idx="1">
                  <c:v>0.63</c:v>
                </c:pt>
                <c:pt idx="2">
                  <c:v>0.64</c:v>
                </c:pt>
                <c:pt idx="3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09664"/>
        <c:axId val="37335040"/>
      </c:barChart>
      <c:catAx>
        <c:axId val="37009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7335040"/>
        <c:crosses val="autoZero"/>
        <c:auto val="1"/>
        <c:lblAlgn val="ctr"/>
        <c:lblOffset val="100"/>
        <c:noMultiLvlLbl val="0"/>
      </c:catAx>
      <c:valAx>
        <c:axId val="373350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7009664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67579592615025685"/>
          <c:y val="0.18966191726034246"/>
          <c:w val="0.20488043161271505"/>
          <c:h val="0.14403746406699164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none" dirty="0">
                <a:solidFill>
                  <a:srgbClr val="00B050"/>
                </a:solidFill>
              </a:rPr>
              <a:t>Math Progress </a:t>
            </a:r>
            <a:r>
              <a:rPr lang="en-US" sz="2200" u="none" dirty="0" smtClean="0">
                <a:solidFill>
                  <a:prstClr val="black"/>
                </a:solidFill>
              </a:rPr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 of</a:t>
            </a:r>
            <a:r>
              <a:rPr lang="en-US" sz="1800" i="1" baseline="0" dirty="0" smtClean="0"/>
              <a:t> Students Meeting Annual Progress Targets </a:t>
            </a:r>
          </a:p>
          <a:p>
            <a:pPr>
              <a:defRPr/>
            </a:pPr>
            <a:r>
              <a:rPr lang="en-US" sz="1800" i="1" baseline="0" dirty="0" smtClean="0"/>
              <a:t>By </a:t>
            </a:r>
            <a:r>
              <a:rPr lang="en-US" sz="1800" i="1" u="sng" baseline="0" dirty="0" smtClean="0"/>
              <a:t>Percentile Range</a:t>
            </a:r>
            <a:endParaRPr lang="en-US" sz="1800" i="1" u="sng" dirty="0"/>
          </a:p>
        </c:rich>
      </c:tx>
      <c:layout>
        <c:manualLayout>
          <c:xMode val="edge"/>
          <c:yMode val="edge"/>
          <c:x val="0.1783760683760683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997263162617498E-2"/>
          <c:y val="0.18973175228096487"/>
          <c:w val="0.91234451671801908"/>
          <c:h val="0.7484261342332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3366CC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7.1225071225071226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96011396011397E-2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1-19 Met    (N=136)</c:v>
                </c:pt>
                <c:pt idx="2">
                  <c:v>20-34 Met    (N=153)</c:v>
                </c:pt>
                <c:pt idx="3">
                  <c:v>35-49 Met    (N=201)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</c:v>
                </c:pt>
                <c:pt idx="1">
                  <c:v>0.75</c:v>
                </c:pt>
                <c:pt idx="2">
                  <c:v>0.7</c:v>
                </c:pt>
                <c:pt idx="3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7.12239495704062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1225071225071226E-3"/>
                  <c:y val="5.952068491438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490028490028491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5470085470085479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735042735042739E-3"/>
                  <c:y val="-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397806043579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820512820512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396011396011501E-2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9715099715099714E-3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1-19 Met    (N=136)</c:v>
                </c:pt>
                <c:pt idx="2">
                  <c:v>20-34 Met    (N=153)</c:v>
                </c:pt>
                <c:pt idx="3">
                  <c:v>35-49 Met    (N=201)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0.63</c:v>
                </c:pt>
                <c:pt idx="1">
                  <c:v>0.75</c:v>
                </c:pt>
                <c:pt idx="2">
                  <c:v>0.63</c:v>
                </c:pt>
                <c:pt idx="3">
                  <c:v>0.61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4.2735042735042739E-3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952068491438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9715099715099714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245014245014245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9715099715100754E-3"/>
                  <c:y val="-1.984126984126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2735042735042739E-3"/>
                  <c:y val="-9.9206349206349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6980056980058024E-3"/>
                  <c:y val="-3.17460317460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1-19 Met    (N=136)</c:v>
                </c:pt>
                <c:pt idx="2">
                  <c:v>20-34 Met    (N=153)</c:v>
                </c:pt>
                <c:pt idx="3">
                  <c:v>35-49 Met    (N=201)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0.71</c:v>
                </c:pt>
                <c:pt idx="1">
                  <c:v>0.81</c:v>
                </c:pt>
                <c:pt idx="2">
                  <c:v>0.66</c:v>
                </c:pt>
                <c:pt idx="3">
                  <c:v>0.68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7.122507122507174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1.9841269841270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1-19 Met    (N=136)</c:v>
                </c:pt>
                <c:pt idx="2">
                  <c:v>20-34 Met    (N=153)</c:v>
                </c:pt>
                <c:pt idx="3">
                  <c:v>35-49 Met    (N=201)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0.48</c:v>
                </c:pt>
                <c:pt idx="1">
                  <c:v>0.63</c:v>
                </c:pt>
                <c:pt idx="2">
                  <c:v>0.47</c:v>
                </c:pt>
                <c:pt idx="3">
                  <c:v>0.5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1-19 Met    (N=136)</c:v>
                </c:pt>
                <c:pt idx="2">
                  <c:v>20-34 Met    (N=153)</c:v>
                </c:pt>
                <c:pt idx="3">
                  <c:v>35-49 Met    (N=201)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0.65</c:v>
                </c:pt>
                <c:pt idx="1">
                  <c:v>0.56999999999999995</c:v>
                </c:pt>
                <c:pt idx="2">
                  <c:v>0.63</c:v>
                </c:pt>
                <c:pt idx="3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14816"/>
        <c:axId val="40784256"/>
      </c:barChart>
      <c:catAx>
        <c:axId val="40114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40784256"/>
        <c:crosses val="autoZero"/>
        <c:auto val="1"/>
        <c:lblAlgn val="ctr"/>
        <c:lblOffset val="100"/>
        <c:noMultiLvlLbl val="0"/>
      </c:catAx>
      <c:valAx>
        <c:axId val="4078425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0114816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67294692330125405"/>
          <c:y val="0.20156667916510437"/>
          <c:w val="0.22339895013123356"/>
          <c:h val="0.13014857517810274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none" dirty="0">
                <a:solidFill>
                  <a:srgbClr val="00B050"/>
                </a:solidFill>
              </a:rPr>
              <a:t>Math Progress </a:t>
            </a:r>
            <a:r>
              <a:rPr lang="en-US" sz="2200" u="none" dirty="0" smtClean="0">
                <a:solidFill>
                  <a:prstClr val="black"/>
                </a:solidFill>
              </a:rPr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 of</a:t>
            </a:r>
            <a:r>
              <a:rPr lang="en-US" sz="1800" i="1" baseline="0" dirty="0" smtClean="0"/>
              <a:t> Students Meeting Annual Progress Targets </a:t>
            </a:r>
          </a:p>
          <a:p>
            <a:pPr>
              <a:defRPr/>
            </a:pPr>
            <a:r>
              <a:rPr lang="en-US" sz="1800" i="1" baseline="0" dirty="0" smtClean="0"/>
              <a:t>By </a:t>
            </a:r>
            <a:r>
              <a:rPr lang="en-US" sz="1800" i="1" u="sng" baseline="0" dirty="0" smtClean="0"/>
              <a:t>Percentile Range</a:t>
            </a:r>
            <a:endParaRPr lang="en-US" sz="1800" i="1" u="sng" dirty="0"/>
          </a:p>
        </c:rich>
      </c:tx>
      <c:layout>
        <c:manualLayout>
          <c:xMode val="edge"/>
          <c:yMode val="edge"/>
          <c:x val="0.1712535612535612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997263162617498E-2"/>
          <c:y val="0.18973175228096487"/>
          <c:w val="0.91234451671801908"/>
          <c:h val="0.7484261342332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FY13</c:v>
                </c:pt>
              </c:strCache>
            </c:strRef>
          </c:tx>
          <c:spPr>
            <a:solidFill>
              <a:srgbClr val="3366CC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7.1225071225071226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96011396011397E-2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50-74 Met    (N=310)</c:v>
                </c:pt>
                <c:pt idx="2">
                  <c:v>75-89 Met    (N=197)</c:v>
                </c:pt>
                <c:pt idx="3">
                  <c:v>90+  Met     (N=188)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</c:v>
                </c:pt>
                <c:pt idx="1">
                  <c:v>0.64</c:v>
                </c:pt>
                <c:pt idx="2">
                  <c:v>0.61</c:v>
                </c:pt>
                <c:pt idx="3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7.12239495704062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735042735042739E-3"/>
                  <c:y val="7.936195475565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490028490028491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245014245014246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735042735042739E-3"/>
                  <c:y val="-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71397806043579E-3"/>
                  <c:y val="-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820512820512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396011396011501E-2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9715099715099714E-3"/>
                  <c:y val="5.9523809523809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50-74 Met    (N=310)</c:v>
                </c:pt>
                <c:pt idx="2">
                  <c:v>75-89 Met    (N=197)</c:v>
                </c:pt>
                <c:pt idx="3">
                  <c:v>90+  Met     (N=188)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0.63</c:v>
                </c:pt>
                <c:pt idx="1">
                  <c:v>0.59</c:v>
                </c:pt>
                <c:pt idx="2">
                  <c:v>0.62</c:v>
                </c:pt>
                <c:pt idx="3">
                  <c:v>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4.2735042735042739E-3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936351706036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2735042735042739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9715099715099714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245014245014245E-2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9715099715100754E-3"/>
                  <c:y val="-1.984126984126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2735042735042739E-3"/>
                  <c:y val="-9.9206349206349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6980056980058024E-3"/>
                  <c:y val="-3.17460317460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50-74 Met    (N=310)</c:v>
                </c:pt>
                <c:pt idx="2">
                  <c:v>75-89 Met    (N=197)</c:v>
                </c:pt>
                <c:pt idx="3">
                  <c:v>90+  Met     (N=188)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0.71</c:v>
                </c:pt>
                <c:pt idx="1">
                  <c:v>0.68</c:v>
                </c:pt>
                <c:pt idx="2">
                  <c:v>0.71</c:v>
                </c:pt>
                <c:pt idx="3">
                  <c:v>0.76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50-74 Met    (N=310)</c:v>
                </c:pt>
                <c:pt idx="2">
                  <c:v>75-89 Met    (N=197)</c:v>
                </c:pt>
                <c:pt idx="3">
                  <c:v>90+  Met     (N=188)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0.48</c:v>
                </c:pt>
                <c:pt idx="1">
                  <c:v>0.47</c:v>
                </c:pt>
                <c:pt idx="2">
                  <c:v>0.44</c:v>
                </c:pt>
                <c:pt idx="3">
                  <c:v>0.44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(N=1185)</c:v>
                </c:pt>
                <c:pt idx="1">
                  <c:v>50-74 Met    (N=310)</c:v>
                </c:pt>
                <c:pt idx="2">
                  <c:v>75-89 Met    (N=197)</c:v>
                </c:pt>
                <c:pt idx="3">
                  <c:v>90+  Met     (N=188)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0.65</c:v>
                </c:pt>
                <c:pt idx="1">
                  <c:v>0.69</c:v>
                </c:pt>
                <c:pt idx="2">
                  <c:v>0.65</c:v>
                </c:pt>
                <c:pt idx="3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35136"/>
        <c:axId val="79209216"/>
      </c:barChart>
      <c:catAx>
        <c:axId val="7663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79209216"/>
        <c:crosses val="autoZero"/>
        <c:auto val="1"/>
        <c:lblAlgn val="ctr"/>
        <c:lblOffset val="100"/>
        <c:noMultiLvlLbl val="0"/>
      </c:catAx>
      <c:valAx>
        <c:axId val="792092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635136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1957389460932768"/>
          <c:y val="0.20355080614923135"/>
          <c:w val="0.24049296722525068"/>
          <c:h val="0.13014857517810274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sng" dirty="0">
                <a:solidFill>
                  <a:srgbClr val="0070C0"/>
                </a:solidFill>
              </a:rPr>
              <a:t>Reading</a:t>
            </a:r>
            <a:r>
              <a:rPr lang="en-US" sz="2200" u="sng" dirty="0"/>
              <a:t> </a:t>
            </a:r>
            <a:r>
              <a:rPr lang="en-US" sz="2200" u="sng" dirty="0">
                <a:solidFill>
                  <a:srgbClr val="0070C0"/>
                </a:solidFill>
              </a:rPr>
              <a:t>Progress</a:t>
            </a:r>
            <a:r>
              <a:rPr lang="en-US" sz="2200" u="sng" dirty="0"/>
              <a:t> </a:t>
            </a:r>
            <a:r>
              <a:rPr lang="en-US" sz="2200" u="none" dirty="0" smtClean="0"/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</a:t>
            </a:r>
            <a:r>
              <a:rPr lang="en-US" sz="1800" i="1" baseline="0" dirty="0" smtClean="0"/>
              <a:t> HIGHEST ACHIEVING Students Meeting Annual Progress Target</a:t>
            </a:r>
            <a:endParaRPr lang="en-US" sz="1800" i="1" dirty="0" smtClean="0"/>
          </a:p>
        </c:rich>
      </c:tx>
      <c:layout>
        <c:manualLayout>
          <c:xMode val="edge"/>
          <c:yMode val="edge"/>
          <c:x val="0.11226854655988515"/>
          <c:y val="4.76190476190476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218498328734553E-2"/>
          <c:y val="0.18973175228096487"/>
          <c:w val="0.90949547973170008"/>
          <c:h val="0.7484261342332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69515669515618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3rd-6th Grade</c:v>
                </c:pt>
                <c:pt idx="2">
                  <c:v>85-89 Met (3rd-6th)   </c:v>
                </c:pt>
                <c:pt idx="3">
                  <c:v>90-94 Met (3rd-6th)   </c:v>
                </c:pt>
                <c:pt idx="4">
                  <c:v>95+ Met (3rd-6th)   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0.62</c:v>
                </c:pt>
                <c:pt idx="1">
                  <c:v>0.63</c:v>
                </c:pt>
                <c:pt idx="2">
                  <c:v>0.53</c:v>
                </c:pt>
                <c:pt idx="3">
                  <c:v>0.51</c:v>
                </c:pt>
                <c:pt idx="4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-1.4245014245014246E-3"/>
                  <c:y val="3.8314176245210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82051282051282E-2"/>
                  <c:y val="-3.9682539682540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4900284900284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3rd-6th Grade</c:v>
                </c:pt>
                <c:pt idx="2">
                  <c:v>85-89 Met (3rd-6th)   </c:v>
                </c:pt>
                <c:pt idx="3">
                  <c:v>90-94 Met (3rd-6th)   </c:v>
                </c:pt>
                <c:pt idx="4">
                  <c:v>95+ Met (3rd-6th)   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0.55000000000000004</c:v>
                </c:pt>
                <c:pt idx="1">
                  <c:v>0.56000000000000005</c:v>
                </c:pt>
                <c:pt idx="2">
                  <c:v>0.54</c:v>
                </c:pt>
                <c:pt idx="3">
                  <c:v>0.64</c:v>
                </c:pt>
                <c:pt idx="4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3rd-6th Grade</c:v>
                </c:pt>
                <c:pt idx="2">
                  <c:v>85-89 Met (3rd-6th)   </c:v>
                </c:pt>
                <c:pt idx="3">
                  <c:v>90-94 Met (3rd-6th)   </c:v>
                </c:pt>
                <c:pt idx="4">
                  <c:v>95+ Met (3rd-6th)   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0.64</c:v>
                </c:pt>
                <c:pt idx="1">
                  <c:v>0.65</c:v>
                </c:pt>
                <c:pt idx="2">
                  <c:v>0.59</c:v>
                </c:pt>
                <c:pt idx="3">
                  <c:v>0.55000000000000004</c:v>
                </c:pt>
                <c:pt idx="4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626816"/>
        <c:axId val="82661376"/>
      </c:barChart>
      <c:catAx>
        <c:axId val="82626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2661376"/>
        <c:crosses val="autoZero"/>
        <c:auto val="1"/>
        <c:lblAlgn val="ctr"/>
        <c:lblOffset val="100"/>
        <c:noMultiLvlLbl val="0"/>
      </c:catAx>
      <c:valAx>
        <c:axId val="826613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2626816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70855945891378957"/>
          <c:y val="0.21347144106986626"/>
          <c:w val="6.9552796285079752E-2"/>
          <c:h val="0.1317182550457055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District 105 </a:t>
            </a:r>
            <a:r>
              <a:rPr lang="en-US" sz="2200" u="sng" dirty="0" smtClean="0">
                <a:solidFill>
                  <a:srgbClr val="00CC66"/>
                </a:solidFill>
              </a:rPr>
              <a:t>Math </a:t>
            </a:r>
            <a:r>
              <a:rPr lang="en-US" sz="2200" u="sng" dirty="0">
                <a:solidFill>
                  <a:srgbClr val="00CC66"/>
                </a:solidFill>
              </a:rPr>
              <a:t>Progress </a:t>
            </a:r>
            <a:r>
              <a:rPr lang="en-US" sz="2200" u="none" dirty="0" smtClean="0">
                <a:solidFill>
                  <a:prstClr val="black"/>
                </a:solidFill>
              </a:rPr>
              <a:t>Spring</a:t>
            </a:r>
            <a:r>
              <a:rPr lang="en-US" sz="2200" dirty="0" smtClean="0"/>
              <a:t>-Spring FY17</a:t>
            </a:r>
          </a:p>
          <a:p>
            <a:pPr>
              <a:defRPr/>
            </a:pPr>
            <a:r>
              <a:rPr lang="en-US" sz="1800" i="1" dirty="0" smtClean="0"/>
              <a:t>Percentage</a:t>
            </a:r>
            <a:r>
              <a:rPr lang="en-US" sz="1800" i="1" baseline="0" dirty="0" smtClean="0"/>
              <a:t> of Students Meeting Annual Progress Target in </a:t>
            </a:r>
          </a:p>
          <a:p>
            <a:pPr>
              <a:defRPr/>
            </a:pPr>
            <a:r>
              <a:rPr lang="en-US" sz="1800" i="1" baseline="0" dirty="0" smtClean="0"/>
              <a:t>Each Percentile Range</a:t>
            </a:r>
            <a:endParaRPr lang="en-US" sz="1800" i="1" dirty="0" smtClean="0"/>
          </a:p>
        </c:rich>
      </c:tx>
      <c:layout>
        <c:manualLayout>
          <c:xMode val="edge"/>
          <c:yMode val="edge"/>
          <c:x val="0.15357908787042646"/>
          <c:y val="1.19047619047619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218498328734553E-2"/>
          <c:y val="0.18973175228096487"/>
          <c:w val="0.90949547973170008"/>
          <c:h val="0.7484261342332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69515669515618E-2"/>
                  <c:y val="7.9365079365079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980056980056983E-3"/>
                  <c:y val="1.984126984126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Kdg-4th Grade</c:v>
                </c:pt>
                <c:pt idx="2">
                  <c:v>85-89 Met (K-4th)    </c:v>
                </c:pt>
                <c:pt idx="3">
                  <c:v>90-94 Met (K-4th)   </c:v>
                </c:pt>
                <c:pt idx="4">
                  <c:v>95+  Met (K-4th)   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0.71</c:v>
                </c:pt>
                <c:pt idx="1">
                  <c:v>0.74</c:v>
                </c:pt>
                <c:pt idx="2">
                  <c:v>0.61</c:v>
                </c:pt>
                <c:pt idx="3">
                  <c:v>0.81</c:v>
                </c:pt>
                <c:pt idx="4">
                  <c:v>0.74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-1.4245014245014246E-3"/>
                  <c:y val="-5.9525371828521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245014245014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82051282051282E-2"/>
                  <c:y val="-3.9682539682540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4900284900284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Kdg-4th Grade</c:v>
                </c:pt>
                <c:pt idx="2">
                  <c:v>85-89 Met (K-4th)    </c:v>
                </c:pt>
                <c:pt idx="3">
                  <c:v>90-94 Met (K-4th)   </c:v>
                </c:pt>
                <c:pt idx="4">
                  <c:v>95+  Met (K-4th)   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0.48</c:v>
                </c:pt>
                <c:pt idx="1">
                  <c:v>0.49</c:v>
                </c:pt>
                <c:pt idx="2">
                  <c:v>0.45</c:v>
                </c:pt>
                <c:pt idx="3">
                  <c:v>0.43</c:v>
                </c:pt>
                <c:pt idx="4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45014245014246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54700854700854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980056980056983E-3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45014245014246E-3"/>
                  <c:y val="-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All K-8</c:v>
                </c:pt>
                <c:pt idx="1">
                  <c:v>All Kdg-4th Grade</c:v>
                </c:pt>
                <c:pt idx="2">
                  <c:v>85-89 Met (K-4th)    </c:v>
                </c:pt>
                <c:pt idx="3">
                  <c:v>90-94 Met (K-4th)   </c:v>
                </c:pt>
                <c:pt idx="4">
                  <c:v>95+  Met (K-4th)   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0.65</c:v>
                </c:pt>
                <c:pt idx="1">
                  <c:v>0.62</c:v>
                </c:pt>
                <c:pt idx="2">
                  <c:v>0.64</c:v>
                </c:pt>
                <c:pt idx="3">
                  <c:v>0.67</c:v>
                </c:pt>
                <c:pt idx="4">
                  <c:v>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930944"/>
        <c:axId val="84932480"/>
      </c:barChart>
      <c:catAx>
        <c:axId val="84930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4932480"/>
        <c:crosses val="autoZero"/>
        <c:auto val="1"/>
        <c:lblAlgn val="ctr"/>
        <c:lblOffset val="100"/>
        <c:noMultiLvlLbl val="0"/>
      </c:catAx>
      <c:valAx>
        <c:axId val="849324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4930944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1957389460932768"/>
          <c:y val="0.20156667916510437"/>
          <c:w val="6.9552796285079752E-2"/>
          <c:h val="0.13642247844019498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4th Dist</c:v>
                </c:pt>
                <c:pt idx="1">
                  <c:v>3rd Dist</c:v>
                </c:pt>
                <c:pt idx="2">
                  <c:v>2nd Dist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57</c:v>
                </c:pt>
                <c:pt idx="1">
                  <c:v>52</c:v>
                </c:pt>
                <c:pt idx="2">
                  <c:v>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4th Dist</c:v>
                </c:pt>
                <c:pt idx="1">
                  <c:v>3rd Dist</c:v>
                </c:pt>
                <c:pt idx="2">
                  <c:v>2nd Dist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64</c:v>
                </c:pt>
                <c:pt idx="1">
                  <c:v>58</c:v>
                </c:pt>
                <c:pt idx="2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84544"/>
        <c:axId val="101086336"/>
      </c:barChart>
      <c:catAx>
        <c:axId val="101084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1086336"/>
        <c:crosses val="autoZero"/>
        <c:auto val="1"/>
        <c:lblAlgn val="ctr"/>
        <c:lblOffset val="100"/>
        <c:noMultiLvlLbl val="0"/>
      </c:catAx>
      <c:valAx>
        <c:axId val="10108633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084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0.06838</cdr:x>
      <cdr:y>0.91667</cdr:y>
    </cdr:from>
    <cdr:to>
      <cdr:x>0.95726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5867400"/>
          <a:ext cx="79248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FY13-16 = Fall to Spring  growth analysis	FY13-15 = 2011 norms</a:t>
          </a:r>
        </a:p>
        <a:p xmlns:a="http://schemas.openxmlformats.org/drawingml/2006/main">
          <a:r>
            <a:rPr lang="en-US" sz="1100" dirty="0" smtClean="0"/>
            <a:t>FY17 = Spring to Spring </a:t>
          </a:r>
          <a:r>
            <a:rPr lang="en-US" dirty="0" smtClean="0"/>
            <a:t>growth analysis</a:t>
          </a:r>
          <a:r>
            <a:rPr lang="en-US" sz="1100" dirty="0" smtClean="0"/>
            <a:t>  	FY16-17 = 2015 norms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0.06838</cdr:x>
      <cdr:y>0.91667</cdr:y>
    </cdr:from>
    <cdr:to>
      <cdr:x>0.95726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9600" y="5867421"/>
          <a:ext cx="7924721" cy="533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FY13-16 = Fall to Spring  growth analysis	FY13-15 = 2011 norms</a:t>
          </a:r>
        </a:p>
        <a:p xmlns:a="http://schemas.openxmlformats.org/drawingml/2006/main">
          <a:r>
            <a:rPr lang="en-US" sz="1100" dirty="0" smtClean="0"/>
            <a:t>FY17 = Spring to Spring </a:t>
          </a:r>
          <a:r>
            <a:rPr lang="en-US" dirty="0" smtClean="0"/>
            <a:t>growth analysis</a:t>
          </a:r>
          <a:r>
            <a:rPr lang="en-US" sz="1100" dirty="0" smtClean="0"/>
            <a:t>  	FY16-17 = 2015 norms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615" y="0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/>
          <a:lstStyle>
            <a:lvl1pPr algn="r">
              <a:defRPr sz="1200"/>
            </a:lvl1pPr>
          </a:lstStyle>
          <a:p>
            <a:fld id="{549B7C74-1D72-4DA4-8DAB-131CA9C87C22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9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615" y="8841739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 anchor="b"/>
          <a:lstStyle>
            <a:lvl1pPr algn="r">
              <a:defRPr sz="1200"/>
            </a:lvl1pPr>
          </a:lstStyle>
          <a:p>
            <a:fld id="{06035AF5-62FE-4B5A-B1A0-5E4F73DC0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3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5" y="0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/>
          <a:lstStyle>
            <a:lvl1pPr algn="r">
              <a:defRPr sz="1200"/>
            </a:lvl1pPr>
          </a:lstStyle>
          <a:p>
            <a:fld id="{D93B30FC-69E1-4B77-9C48-05C8C9CC27E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0" tIns="45874" rIns="91750" bIns="458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22460"/>
            <a:ext cx="5641333" cy="4188778"/>
          </a:xfrm>
          <a:prstGeom prst="rect">
            <a:avLst/>
          </a:prstGeom>
        </p:spPr>
        <p:txBody>
          <a:bodyPr vert="horz" lIns="91750" tIns="45874" rIns="91750" bIns="4587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9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5" y="8841739"/>
            <a:ext cx="3057053" cy="465773"/>
          </a:xfrm>
          <a:prstGeom prst="rect">
            <a:avLst/>
          </a:prstGeom>
        </p:spPr>
        <p:txBody>
          <a:bodyPr vert="horz" lIns="91750" tIns="45874" rIns="91750" bIns="45874" rtlCol="0" anchor="b"/>
          <a:lstStyle>
            <a:lvl1pPr algn="r">
              <a:defRPr sz="1200"/>
            </a:lvl1pPr>
          </a:lstStyle>
          <a:p>
            <a:fld id="{012B8D51-6A30-4E65-A3E0-D054EA213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6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47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1DD8F-117D-4CF3-951C-E1F09EE8F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80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1DD8F-117D-4CF3-951C-E1F09EE8F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8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3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Growth rates that would have been considered</a:t>
            </a:r>
            <a:r>
              <a:rPr lang="en-US" baseline="0" dirty="0" smtClean="0"/>
              <a:t> adequate growth in 2011 norms were no longer adequate in the 2015 norms</a:t>
            </a:r>
          </a:p>
          <a:p>
            <a:r>
              <a:rPr lang="en-US" baseline="0" dirty="0" smtClean="0"/>
              <a:t>So we did not have as high a percentage of students meet growth targets based on the new 2015 norms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0AF1F-0CFE-41E8-BADC-E2B4110221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63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3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3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0AF1F-0CFE-41E8-BADC-E2B411022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63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0AF1F-0CFE-41E8-BADC-E2B411022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63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3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B8D51-6A30-4E65-A3E0-D054EA213E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6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5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7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8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5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4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4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4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08A9A-6F4E-4CE7-B1D1-B8E23459F72A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D6C7-D837-4039-B5D2-F0D3F32F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8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133599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FY18</a:t>
            </a:r>
            <a:r>
              <a:rPr lang="en-US" b="1" i="1" dirty="0" smtClean="0">
                <a:solidFill>
                  <a:schemeClr val="tx2"/>
                </a:solidFill>
              </a:rPr>
              <a:t/>
            </a:r>
            <a:br>
              <a:rPr lang="en-US" b="1" i="1" dirty="0" smtClean="0">
                <a:solidFill>
                  <a:schemeClr val="tx2"/>
                </a:solidFill>
              </a:rPr>
            </a:br>
            <a:r>
              <a:rPr lang="en-US" b="1" i="1" dirty="0" smtClean="0">
                <a:solidFill>
                  <a:schemeClr val="tx2"/>
                </a:solidFill>
              </a:rPr>
              <a:t>District Goals Dashboard</a:t>
            </a:r>
            <a:br>
              <a:rPr lang="en-US" b="1" i="1" dirty="0" smtClean="0">
                <a:solidFill>
                  <a:schemeClr val="tx2"/>
                </a:solidFill>
              </a:rPr>
            </a:br>
            <a:endParaRPr lang="en-US" sz="3600" b="1" i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October 23, </a:t>
            </a:r>
            <a:r>
              <a:rPr lang="en-US" dirty="0" smtClean="0">
                <a:solidFill>
                  <a:schemeClr val="tx2"/>
                </a:solidFill>
              </a:rPr>
              <a:t>2017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District Logo Color 200H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4478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2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751738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3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148477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37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483526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19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FY17 District Progress Results</a:t>
            </a:r>
            <a:br>
              <a:rPr lang="en-US" b="1" dirty="0" smtClean="0"/>
            </a:br>
            <a:r>
              <a:rPr lang="en-US" sz="3600" i="1" dirty="0" err="1" smtClean="0"/>
              <a:t>GAN</a:t>
            </a:r>
            <a:r>
              <a:rPr lang="en-US" sz="3600" i="1" dirty="0" smtClean="0"/>
              <a:t>:  Progress of Highest Achievers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FY17 Math and Reading Data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 descr="District Logo Color 200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4478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42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753231"/>
              </p:ext>
            </p:extLst>
          </p:nvPr>
        </p:nvGraphicFramePr>
        <p:xfrm>
          <a:off x="76200" y="152400"/>
          <a:ext cx="89154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0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387859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4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914399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  <a:t>FY17 Spring District MAP Cohorts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dirty="0" smtClean="0"/>
              <a:t>FY17 Spring Math and Reading Data</a:t>
            </a:r>
          </a:p>
        </p:txBody>
      </p:sp>
      <p:pic>
        <p:nvPicPr>
          <p:cNvPr id="4" name="Picture 3" descr="District Logo Color 200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4478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5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17 Cohort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general, the longer students are in District 105, the better they perform against their national peers in reading.  This pattern holds for low income and Hispanic students.  </a:t>
            </a:r>
          </a:p>
          <a:p>
            <a:r>
              <a:rPr lang="en-US" dirty="0" smtClean="0"/>
              <a:t>The cohort achievement patterns in math are more inconsistent.  This holds true for low income and Hispanic students.</a:t>
            </a:r>
          </a:p>
          <a:p>
            <a:r>
              <a:rPr lang="en-US" dirty="0" smtClean="0"/>
              <a:t>The cohort study reveals the Achievement Gap in math and reading. </a:t>
            </a:r>
          </a:p>
          <a:p>
            <a:r>
              <a:rPr lang="en-US" dirty="0" smtClean="0"/>
              <a:t>The 8</a:t>
            </a:r>
            <a:r>
              <a:rPr lang="en-US" baseline="30000" dirty="0" smtClean="0"/>
              <a:t>th</a:t>
            </a:r>
            <a:r>
              <a:rPr lang="en-US" dirty="0" smtClean="0"/>
              <a:t> grade cohort of students achieved at the highest levels since we have been studying cohorts of students.  This historically high achievement level included low income and Hispanic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7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District </a:t>
            </a:r>
            <a:r>
              <a:rPr lang="en-US" sz="2800" dirty="0" smtClean="0">
                <a:solidFill>
                  <a:prstClr val="black"/>
                </a:solidFill>
              </a:rPr>
              <a:t>4</a:t>
            </a:r>
            <a:r>
              <a:rPr lang="en-US" sz="2800" baseline="30000" dirty="0" smtClean="0">
                <a:solidFill>
                  <a:prstClr val="black"/>
                </a:solidFill>
              </a:rPr>
              <a:t>th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Grade Cohort -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Percentage of students at or above 50</a:t>
            </a:r>
            <a:r>
              <a:rPr lang="en-US" sz="2800" baseline="30000" dirty="0">
                <a:solidFill>
                  <a:prstClr val="black"/>
                </a:solidFill>
              </a:rPr>
              <a:t>th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percentile n=130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145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62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Grade </a:t>
            </a:r>
            <a:r>
              <a:rPr lang="en-US" sz="2400" dirty="0" smtClean="0"/>
              <a:t>Low Income (48) and Hispanic (47) Cohorts </a:t>
            </a:r>
            <a:r>
              <a:rPr lang="en-US" sz="2400" dirty="0"/>
              <a:t>– </a:t>
            </a:r>
            <a:r>
              <a:rPr lang="en-US" sz="2400" dirty="0" smtClean="0"/>
              <a:t>Percentage at </a:t>
            </a:r>
            <a:r>
              <a:rPr lang="en-US" sz="2400" dirty="0"/>
              <a:t>or above the 50</a:t>
            </a:r>
            <a:r>
              <a:rPr lang="en-US" sz="2400" baseline="30000" dirty="0"/>
              <a:t>th</a:t>
            </a:r>
            <a:r>
              <a:rPr lang="en-US" sz="2400" dirty="0"/>
              <a:t> percentile on spring MAP.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598128"/>
              </p:ext>
            </p:extLst>
          </p:nvPr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314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Dashboard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9" t="20702" r="23459" b="8772"/>
          <a:stretch/>
        </p:blipFill>
        <p:spPr bwMode="auto">
          <a:xfrm>
            <a:off x="304800" y="304800"/>
            <a:ext cx="86106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66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District </a:t>
            </a:r>
            <a:r>
              <a:rPr lang="en-US" sz="2800" dirty="0" smtClean="0">
                <a:solidFill>
                  <a:prstClr val="black"/>
                </a:solidFill>
              </a:rPr>
              <a:t>5</a:t>
            </a:r>
            <a:r>
              <a:rPr lang="en-US" sz="2800" baseline="30000" dirty="0" smtClean="0">
                <a:solidFill>
                  <a:prstClr val="black"/>
                </a:solidFill>
              </a:rPr>
              <a:t>th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Grade Cohort </a:t>
            </a:r>
            <a:r>
              <a:rPr lang="en-US" sz="2800" dirty="0" smtClean="0">
                <a:solidFill>
                  <a:prstClr val="black"/>
                </a:solidFill>
              </a:rPr>
              <a:t>- Percentage </a:t>
            </a:r>
            <a:r>
              <a:rPr lang="en-US" sz="2800" dirty="0">
                <a:solidFill>
                  <a:prstClr val="black"/>
                </a:solidFill>
              </a:rPr>
              <a:t>of students at or above 50</a:t>
            </a:r>
            <a:r>
              <a:rPr lang="en-US" sz="2800" baseline="30000" dirty="0">
                <a:solidFill>
                  <a:prstClr val="black"/>
                </a:solidFill>
              </a:rPr>
              <a:t>th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percentile n=122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3285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866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Grade </a:t>
            </a:r>
            <a:r>
              <a:rPr lang="en-US" sz="2400" dirty="0" smtClean="0"/>
              <a:t>Low Income (48) and Hispanic (47) Cohorts – Percentage at </a:t>
            </a:r>
            <a:r>
              <a:rPr lang="en-US" sz="2400" dirty="0"/>
              <a:t>or above the 50</a:t>
            </a:r>
            <a:r>
              <a:rPr lang="en-US" sz="2400" baseline="30000" dirty="0"/>
              <a:t>th</a:t>
            </a:r>
            <a:r>
              <a:rPr lang="en-US" sz="2400" dirty="0"/>
              <a:t> percentile on spring MAP.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54404"/>
              </p:ext>
            </p:extLst>
          </p:nvPr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904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prstClr val="black"/>
                </a:solidFill>
              </a:rPr>
              <a:t>District 6</a:t>
            </a:r>
            <a:r>
              <a:rPr lang="en-US" sz="2800" baseline="30000" dirty="0" smtClean="0">
                <a:solidFill>
                  <a:prstClr val="black"/>
                </a:solidFill>
              </a:rPr>
              <a:t>th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Grade Cohort </a:t>
            </a:r>
            <a:r>
              <a:rPr lang="en-US" sz="2800" dirty="0" smtClean="0">
                <a:solidFill>
                  <a:prstClr val="black"/>
                </a:solidFill>
              </a:rPr>
              <a:t>Percentage </a:t>
            </a:r>
            <a:r>
              <a:rPr lang="en-US" sz="2800" dirty="0">
                <a:solidFill>
                  <a:prstClr val="black"/>
                </a:solidFill>
              </a:rPr>
              <a:t>of students at or above 50</a:t>
            </a:r>
            <a:r>
              <a:rPr lang="en-US" sz="2800" baseline="30000" dirty="0">
                <a:solidFill>
                  <a:prstClr val="black"/>
                </a:solidFill>
              </a:rPr>
              <a:t>th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percentile on spring MAP n=109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5389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331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Grade Low Income </a:t>
            </a:r>
            <a:r>
              <a:rPr lang="en-US" sz="2400" dirty="0" smtClean="0"/>
              <a:t>(39) </a:t>
            </a:r>
            <a:r>
              <a:rPr lang="en-US" sz="2400" dirty="0"/>
              <a:t>and Hispanic </a:t>
            </a:r>
            <a:r>
              <a:rPr lang="en-US" sz="2400" dirty="0" smtClean="0"/>
              <a:t>(37</a:t>
            </a:r>
            <a:r>
              <a:rPr lang="en-US" sz="2400" dirty="0"/>
              <a:t>) Cohorts – Percentage at or above the 50</a:t>
            </a:r>
            <a:r>
              <a:rPr lang="en-US" sz="2400" baseline="30000" dirty="0"/>
              <a:t>th</a:t>
            </a:r>
            <a:r>
              <a:rPr lang="en-US" sz="2400" dirty="0"/>
              <a:t> percentile on spring MAP.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514219"/>
              </p:ext>
            </p:extLst>
          </p:nvPr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308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District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Cohort – Percentage of students at or above the 50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 on </a:t>
            </a:r>
            <a:r>
              <a:rPr lang="en-US" sz="2400" dirty="0"/>
              <a:t>s</a:t>
            </a:r>
            <a:r>
              <a:rPr lang="en-US" sz="2400" dirty="0" smtClean="0"/>
              <a:t>pring MAP.  N=110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4467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8063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Grade Low Income (</a:t>
            </a:r>
            <a:r>
              <a:rPr lang="en-US" sz="2400" dirty="0" smtClean="0"/>
              <a:t>37) </a:t>
            </a:r>
            <a:r>
              <a:rPr lang="en-US" sz="2400" dirty="0"/>
              <a:t>and Hispanic (</a:t>
            </a:r>
            <a:r>
              <a:rPr lang="en-US" sz="2400" dirty="0" smtClean="0"/>
              <a:t>35) </a:t>
            </a:r>
            <a:r>
              <a:rPr lang="en-US" sz="2400" dirty="0"/>
              <a:t>Cohorts – Percentage at or above the 50</a:t>
            </a:r>
            <a:r>
              <a:rPr lang="en-US" sz="2400" baseline="30000" dirty="0"/>
              <a:t>th</a:t>
            </a:r>
            <a:r>
              <a:rPr lang="en-US" sz="2400" dirty="0"/>
              <a:t> percentile on spring MAP.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464524"/>
              </p:ext>
            </p:extLst>
          </p:nvPr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965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District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Cohort – Percentage of students at or above the 50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 on spring MAP.  N=89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205181"/>
              </p:ext>
            </p:extLst>
          </p:nvPr>
        </p:nvGraphicFramePr>
        <p:xfrm>
          <a:off x="152400" y="1371600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531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7</a:t>
            </a:r>
            <a:r>
              <a:rPr lang="en-US" sz="2400" baseline="30000" dirty="0"/>
              <a:t>th</a:t>
            </a:r>
            <a:r>
              <a:rPr lang="en-US" sz="2400" dirty="0"/>
              <a:t> Grade Low Income </a:t>
            </a:r>
            <a:r>
              <a:rPr lang="en-US" sz="2400" dirty="0" smtClean="0"/>
              <a:t>(19) </a:t>
            </a:r>
            <a:r>
              <a:rPr lang="en-US" sz="2400" dirty="0"/>
              <a:t>and Hispanic </a:t>
            </a:r>
            <a:r>
              <a:rPr lang="en-US" sz="2400" dirty="0" smtClean="0"/>
              <a:t>(22) </a:t>
            </a:r>
            <a:r>
              <a:rPr lang="en-US" sz="2400" dirty="0"/>
              <a:t>Cohorts – Percentage at or above the 50</a:t>
            </a:r>
            <a:r>
              <a:rPr lang="en-US" sz="2400" baseline="30000" dirty="0"/>
              <a:t>th</a:t>
            </a:r>
            <a:r>
              <a:rPr lang="en-US" sz="2400" dirty="0"/>
              <a:t> percentile on spring MAP.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423857"/>
              </p:ext>
            </p:extLst>
          </p:nvPr>
        </p:nvGraphicFramePr>
        <p:xfrm>
          <a:off x="457200" y="12954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128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fld id="{C5B83A8A-432F-4AA1-8061-C8C97C90A69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85060"/>
            <a:ext cx="7772400" cy="1752600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  <a:t>District 105</a:t>
            </a:r>
            <a:b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  <a:t>High School Placement</a:t>
            </a:r>
            <a:b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b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</a:rPr>
              <a:t>Persistence Overview</a:t>
            </a:r>
            <a:r>
              <a:rPr lang="en-US" sz="30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0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0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3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District Logo Color 200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4478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3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altLang="en-US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Accelerated/Honors Placement History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historically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631957"/>
              </p:ext>
            </p:extLst>
          </p:nvPr>
        </p:nvGraphicFramePr>
        <p:xfrm>
          <a:off x="152399" y="1600201"/>
          <a:ext cx="8763001" cy="4611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201"/>
                <a:gridCol w="1295400"/>
                <a:gridCol w="1371600"/>
                <a:gridCol w="1219200"/>
                <a:gridCol w="1371600"/>
                <a:gridCol w="1371600"/>
                <a:gridCol w="1295400"/>
              </a:tblGrid>
              <a:tr h="6095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Subject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38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Math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61%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39%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54%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46%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54%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46%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47%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53%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35%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65%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44%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56%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38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English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55%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45%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53%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47%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54%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46%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58%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42%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41%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59%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45%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55%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38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Science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74%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26%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71%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29%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70%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30%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Prep:  68%               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</a:t>
                      </a:r>
                      <a:r>
                        <a:rPr lang="en-US" sz="1600" dirty="0">
                          <a:effectLst/>
                        </a:rPr>
                        <a:t>:  32%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49%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51%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Prep:  58%                 </a:t>
                      </a:r>
                      <a:r>
                        <a:rPr lang="en-US" sz="1600" dirty="0" err="1" smtClean="0">
                          <a:effectLst/>
                        </a:rPr>
                        <a:t>Accl</a:t>
                      </a:r>
                      <a:r>
                        <a:rPr lang="en-US" sz="1600" dirty="0" smtClean="0">
                          <a:effectLst/>
                        </a:rPr>
                        <a:t>/Honors:  42%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2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8083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LTHS</a:t>
            </a:r>
            <a:r>
              <a:rPr lang="en-US" dirty="0" smtClean="0"/>
              <a:t> Math Placement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6854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LTHS</a:t>
            </a:r>
            <a:r>
              <a:rPr lang="en-US" dirty="0" smtClean="0"/>
              <a:t> English-Language Arts Placement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6644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9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LTHS</a:t>
            </a:r>
            <a:r>
              <a:rPr lang="en-US" dirty="0" smtClean="0"/>
              <a:t> Science Placement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2023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83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Freshman Placement and Grades  </a:t>
            </a:r>
            <a:br>
              <a:rPr lang="en-US" sz="3200" dirty="0" smtClean="0"/>
            </a:br>
            <a:r>
              <a:rPr lang="en-US" sz="3200" dirty="0" smtClean="0"/>
              <a:t>2016-17 Quarter 1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258048"/>
              </p:ext>
            </p:extLst>
          </p:nvPr>
        </p:nvGraphicFramePr>
        <p:xfrm>
          <a:off x="457200" y="121920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219200"/>
                <a:gridCol w="1295400"/>
                <a:gridCol w="1752600"/>
                <a:gridCol w="2209800"/>
              </a:tblGrid>
              <a:tr h="803928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Course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Enrolled</a:t>
                      </a:r>
                    </a:p>
                    <a:p>
                      <a:r>
                        <a:rPr lang="en-US" sz="1800" i="1" dirty="0" smtClean="0"/>
                        <a:t>FY17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A or B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Rolling Average</a:t>
                      </a:r>
                    </a:p>
                    <a:p>
                      <a:r>
                        <a:rPr lang="en-US" sz="1800" i="1" dirty="0" smtClean="0"/>
                        <a:t> Enrolled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Rolling Average</a:t>
                      </a:r>
                    </a:p>
                    <a:p>
                      <a:r>
                        <a:rPr lang="en-US" sz="1800" i="1" dirty="0" smtClean="0"/>
                        <a:t>% A or B</a:t>
                      </a:r>
                      <a:endParaRPr lang="en-US" sz="1800" i="1" dirty="0"/>
                    </a:p>
                  </a:txBody>
                  <a:tcPr/>
                </a:tc>
              </a:tr>
              <a:tr h="4657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English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Accel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English Honors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57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Algebra </a:t>
                      </a:r>
                      <a:r>
                        <a:rPr lang="en-US" b="1" dirty="0" err="1" smtClean="0"/>
                        <a:t>Accel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Geometry </a:t>
                      </a:r>
                      <a:r>
                        <a:rPr lang="en-US" b="1" dirty="0" err="1" smtClean="0"/>
                        <a:t>Accel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0392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Geometry Honors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576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Biology 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Accel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4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Freshman Placement and Grades  </a:t>
            </a:r>
            <a:br>
              <a:rPr lang="en-US" sz="3200" dirty="0" smtClean="0"/>
            </a:br>
            <a:r>
              <a:rPr lang="en-US" sz="3200" dirty="0" smtClean="0"/>
              <a:t>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to 10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Grade Comparison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880189"/>
              </p:ext>
            </p:extLst>
          </p:nvPr>
        </p:nvGraphicFramePr>
        <p:xfrm>
          <a:off x="228600" y="1219200"/>
          <a:ext cx="8762999" cy="52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308"/>
                <a:gridCol w="1118116"/>
                <a:gridCol w="798652"/>
                <a:gridCol w="676923"/>
                <a:gridCol w="914401"/>
                <a:gridCol w="1295400"/>
                <a:gridCol w="838200"/>
                <a:gridCol w="609600"/>
                <a:gridCol w="914399"/>
              </a:tblGrid>
              <a:tr h="953212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Course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Enrolled</a:t>
                      </a:r>
                    </a:p>
                    <a:p>
                      <a:r>
                        <a:rPr lang="en-US" sz="1800" i="1" dirty="0" smtClean="0"/>
                        <a:t>9</a:t>
                      </a:r>
                      <a:r>
                        <a:rPr lang="en-US" sz="1800" i="1" baseline="30000" dirty="0" smtClean="0"/>
                        <a:t>th</a:t>
                      </a:r>
                      <a:r>
                        <a:rPr lang="en-US" sz="1800" i="1" dirty="0" smtClean="0"/>
                        <a:t> grade</a:t>
                      </a:r>
                    </a:p>
                    <a:p>
                      <a:r>
                        <a:rPr lang="en-US" sz="1800" i="1" dirty="0" smtClean="0"/>
                        <a:t>FY16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</a:t>
                      </a:r>
                    </a:p>
                    <a:p>
                      <a:r>
                        <a:rPr lang="en-US" sz="1800" i="1" dirty="0" smtClean="0"/>
                        <a:t>A or B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C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</a:t>
                      </a:r>
                    </a:p>
                    <a:p>
                      <a:r>
                        <a:rPr lang="en-US" sz="1800" i="1" dirty="0" smtClean="0"/>
                        <a:t>D or F</a:t>
                      </a:r>
                      <a:endParaRPr lang="en-US" sz="1800" i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Enrolled</a:t>
                      </a:r>
                    </a:p>
                    <a:p>
                      <a:r>
                        <a:rPr lang="en-US" sz="1800" i="1" dirty="0" smtClean="0"/>
                        <a:t>10</a:t>
                      </a:r>
                      <a:r>
                        <a:rPr lang="en-US" sz="1800" i="1" baseline="30000" dirty="0" smtClean="0"/>
                        <a:t>th</a:t>
                      </a:r>
                      <a:r>
                        <a:rPr lang="en-US" sz="1800" i="1" dirty="0" smtClean="0"/>
                        <a:t> grade</a:t>
                      </a:r>
                    </a:p>
                    <a:p>
                      <a:r>
                        <a:rPr lang="en-US" sz="1800" i="1" dirty="0" smtClean="0"/>
                        <a:t>FY17</a:t>
                      </a:r>
                      <a:endParaRPr lang="en-US" sz="1800" i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</a:t>
                      </a:r>
                    </a:p>
                    <a:p>
                      <a:r>
                        <a:rPr lang="en-US" sz="1800" i="1" dirty="0" smtClean="0"/>
                        <a:t>A</a:t>
                      </a:r>
                      <a:r>
                        <a:rPr lang="en-US" sz="1800" i="1" baseline="0" dirty="0" smtClean="0"/>
                        <a:t> or B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C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% </a:t>
                      </a:r>
                    </a:p>
                    <a:p>
                      <a:r>
                        <a:rPr lang="en-US" sz="1800" i="1" dirty="0" smtClean="0"/>
                        <a:t>D or F</a:t>
                      </a:r>
                      <a:endParaRPr lang="en-US" sz="1800" i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8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English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Accel</a:t>
                      </a:r>
                      <a:endParaRPr lang="en-US" sz="16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07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English Honors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377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Interpersonal </a:t>
                      </a:r>
                      <a:r>
                        <a:rPr lang="en-US" sz="1600" b="1" dirty="0" err="1" smtClean="0"/>
                        <a:t>Comm</a:t>
                      </a:r>
                      <a:r>
                        <a:rPr lang="en-US" sz="1600" b="1" dirty="0" smtClean="0"/>
                        <a:t>/</a:t>
                      </a:r>
                      <a:r>
                        <a:rPr lang="en-US" sz="1600" b="1" dirty="0" err="1" smtClean="0"/>
                        <a:t>Eng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Accel</a:t>
                      </a:r>
                      <a:endParaRPr lang="en-US" sz="1600" b="1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7499">
                <a:tc>
                  <a:txBody>
                    <a:bodyPr/>
                    <a:lstStyle/>
                    <a:p>
                      <a:r>
                        <a:rPr lang="en-US" sz="1600" b="1" i="1" dirty="0" smtClean="0">
                          <a:ln>
                            <a:noFill/>
                          </a:ln>
                        </a:rPr>
                        <a:t>Total English</a:t>
                      </a:r>
                      <a:endParaRPr lang="en-US" sz="1600" b="1" i="1" dirty="0">
                        <a:ln>
                          <a:noFill/>
                        </a:ln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68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84%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9%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7%</a:t>
                      </a:r>
                      <a:endParaRPr lang="en-US" i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76</a:t>
                      </a:r>
                      <a:endParaRPr lang="en-US" i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80%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16%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4%</a:t>
                      </a:r>
                      <a:endParaRPr lang="en-US" i="1" dirty="0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716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Mathematics </a:t>
                      </a:r>
                      <a:r>
                        <a:rPr lang="en-US" sz="1600" b="1" dirty="0" err="1" smtClean="0"/>
                        <a:t>Accel</a:t>
                      </a:r>
                      <a:endParaRPr lang="en-US" sz="16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903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Mathematics</a:t>
                      </a:r>
                    </a:p>
                    <a:p>
                      <a:r>
                        <a:rPr lang="en-US" sz="1600" b="1" dirty="0" smtClean="0"/>
                        <a:t>Honors</a:t>
                      </a:r>
                      <a:endParaRPr lang="en-US" sz="16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248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Science </a:t>
                      </a:r>
                      <a:r>
                        <a:rPr lang="en-US" sz="1600" b="1" dirty="0" err="1" smtClean="0"/>
                        <a:t>Accel</a:t>
                      </a:r>
                      <a:endParaRPr lang="en-US" sz="16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248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6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06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16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FY17 District Progress Results</a:t>
            </a:r>
            <a:br>
              <a:rPr lang="en-US" b="1" dirty="0" smtClean="0"/>
            </a:br>
            <a:r>
              <a:rPr lang="en-US" sz="3600" i="1" dirty="0" smtClean="0"/>
              <a:t>Math and Reading Progress </a:t>
            </a:r>
            <a:br>
              <a:rPr lang="en-US" sz="3600" i="1" dirty="0" smtClean="0"/>
            </a:br>
            <a:r>
              <a:rPr lang="en-US" sz="3600" i="1" u="sng" dirty="0" smtClean="0"/>
              <a:t>by Percentile Ranges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 descr="District Logo Color 200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4478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2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311437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13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724239"/>
              </p:ext>
            </p:extLst>
          </p:nvPr>
        </p:nvGraphicFramePr>
        <p:xfrm>
          <a:off x="762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27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886879"/>
              </p:ext>
            </p:extLst>
          </p:nvPr>
        </p:nvGraphicFramePr>
        <p:xfrm>
          <a:off x="2286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84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5124</TotalTime>
  <Words>907</Words>
  <Application>Microsoft Office PowerPoint</Application>
  <PresentationFormat>On-screen Show (4:3)</PresentationFormat>
  <Paragraphs>231</Paragraphs>
  <Slides>34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FY18 District Goals Dashboard </vt:lpstr>
      <vt:lpstr>PowerPoint Presentation</vt:lpstr>
      <vt:lpstr>PowerPoint Presentation</vt:lpstr>
      <vt:lpstr>PowerPoint Presentation</vt:lpstr>
      <vt:lpstr>PowerPoint Presentation</vt:lpstr>
      <vt:lpstr>FY17 District Progress Results Math and Reading Progress  by Percentile Ranges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FY17 District Progress Results GAN:  Progress of Highest Achievers  </vt:lpstr>
      <vt:lpstr>PowerPoint Presentation</vt:lpstr>
      <vt:lpstr>PowerPoint Presentation</vt:lpstr>
      <vt:lpstr>FY17 Spring District MAP Cohorts</vt:lpstr>
      <vt:lpstr>FY 17 Cohort Study</vt:lpstr>
      <vt:lpstr>District 4th Grade Cohort - Percentage of students at or above 50th percentile n=130</vt:lpstr>
      <vt:lpstr>4th Grade Low Income (48) and Hispanic (47) Cohorts – Percentage at or above the 50th percentile on spring MAP.  </vt:lpstr>
      <vt:lpstr>District 5th Grade Cohort - Percentage of students at or above 50th percentile n=122</vt:lpstr>
      <vt:lpstr>5th Grade Low Income (48) and Hispanic (47) Cohorts – Percentage at or above the 50th percentile on spring MAP.  </vt:lpstr>
      <vt:lpstr>District 6th Grade Cohort Percentage of students at or above 50th percentile on spring MAP n=109</vt:lpstr>
      <vt:lpstr>6th Grade Low Income (39) and Hispanic (37) Cohorts – Percentage at or above the 50th percentile on spring MAP. </vt:lpstr>
      <vt:lpstr>District 7th Grade Cohort – Percentage of students at or above the 50th percentile on spring MAP.  N=110</vt:lpstr>
      <vt:lpstr>7th Grade Low Income (37) and Hispanic (35) Cohorts – Percentage at or above the 50th percentile on spring MAP. </vt:lpstr>
      <vt:lpstr>District 8th Grade Cohort – Percentage of students at or above the 50th percentile on spring MAP.  N=89</vt:lpstr>
      <vt:lpstr>7th Grade Low Income (19) and Hispanic (22) Cohorts – Percentage at or above the 50th percentile on spring MAP. </vt:lpstr>
      <vt:lpstr>District 105 High School Placement and Persistence Overview  </vt:lpstr>
      <vt:lpstr> Accelerated/Honors Placement History </vt:lpstr>
      <vt:lpstr>LTHS Math Placement</vt:lpstr>
      <vt:lpstr>LTHS English-Language Arts Placement</vt:lpstr>
      <vt:lpstr>LTHS Science Placement</vt:lpstr>
      <vt:lpstr>Freshman Placement and Grades   2016-17 Quarter 1</vt:lpstr>
      <vt:lpstr>Freshman Placement and Grades   9th to 10th Grade Comparison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Heeke, Kathryn</dc:creator>
  <cp:lastModifiedBy>Lenti, Kelly</cp:lastModifiedBy>
  <cp:revision>168</cp:revision>
  <cp:lastPrinted>2017-07-18T16:50:34Z</cp:lastPrinted>
  <dcterms:created xsi:type="dcterms:W3CDTF">2014-03-11T20:41:37Z</dcterms:created>
  <dcterms:modified xsi:type="dcterms:W3CDTF">2017-10-23T22:01:24Z</dcterms:modified>
</cp:coreProperties>
</file>